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76" r:id="rId3"/>
    <p:sldId id="257" r:id="rId4"/>
    <p:sldId id="258" r:id="rId5"/>
    <p:sldId id="271" r:id="rId6"/>
    <p:sldId id="259" r:id="rId7"/>
    <p:sldId id="272" r:id="rId8"/>
    <p:sldId id="260" r:id="rId9"/>
    <p:sldId id="261" r:id="rId10"/>
    <p:sldId id="262" r:id="rId11"/>
    <p:sldId id="273" r:id="rId12"/>
    <p:sldId id="274" r:id="rId13"/>
    <p:sldId id="263" r:id="rId14"/>
    <p:sldId id="264" r:id="rId15"/>
    <p:sldId id="265" r:id="rId16"/>
    <p:sldId id="269" r:id="rId17"/>
    <p:sldId id="270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60C71-AD65-461A-B1B8-CFDD7791E606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7E3EE-AF57-45AE-B517-7F90E1D348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7E3EE-AF57-45AE-B517-7F90E1D3481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FC186B0-E1EF-48DC-95A8-4CCC402E088E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8B8605-94BE-4F84-8146-3DE3B9B658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google.com/imgres?imgurl=http://www.extramirchi.com/wp-content/uploads/2007/12/charlie_chaplin_the_old_rush.jpeg&amp;imgrefurl=http://www.extramirchi.com/category/hollywood/page/16/&amp;usg=__GtnThkBnCwbzZrqYlo7v74PTR6M=&amp;h=320&amp;w=400&amp;sz=31&amp;hl=en&amp;start=45&amp;tbnid=sjMjZfEZ2Ny5kM:&amp;tbnh=99&amp;tbnw=124&amp;prev=/images?q=charlie+chaplin&amp;start=40&amp;gbv=2&amp;ndsp=20&amp;hl=en&amp;sa=N" TargetMode="External"/><Relationship Id="rId7" Type="http://schemas.openxmlformats.org/officeDocument/2006/relationships/hyperlink" Target="http://images.google.com/imgres?imgurl=http://www.myguidetoorlando.com/images/A%20vehicle%20from%20Jurassic%20Park%20being%20attacked%20by%20a%20dinosaur.jpg&amp;imgrefurl=http://www.myguidetoorlando.com/photos.html&amp;usg=__ZnzQI3K89a6YvN7fXxgSlxH1GgI=&amp;h=346&amp;w=461&amp;sz=42&amp;hl=en&amp;start=6&amp;tbnid=Nq-1Ubfhx9TyyM:&amp;tbnh=96&amp;tbnw=128&amp;prev=/images?q=jurassic+park&amp;gbv=2&amp;hl=en" TargetMode="External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://images.google.com/imgres?imgurl=http://www.sportsfanmagazine.com/sfm/graphics/stories/BenHur.jpg&amp;imgrefurl=http://www.sportsfanmagazine.com/sfm/articles.html?id=2636&amp;usg=__JT4TOWgb0EtnfRU5xIV-DJMS-pY=&amp;h=304&amp;w=376&amp;sz=69&amp;hl=en&amp;start=8&amp;tbnid=zgeFlAwCJ31h7M:&amp;tbnh=99&amp;tbnw=122&amp;prev=/images?q=ben+hur&amp;gbv=2&amp;hl=en" TargetMode="External"/><Relationship Id="rId5" Type="http://schemas.openxmlformats.org/officeDocument/2006/relationships/hyperlink" Target="http://images.google.com/imgres?imgurl=http://subbooks.com/blog/wp-content/uploads/2008/05/raiders.jpg&amp;imgrefurl=http://subbooks.com/blog/?m=20080503&amp;usg=__nWZeaar-jzD8EFu4tv1mD8K7kH8=&amp;h=320&amp;w=480&amp;sz=39&amp;hl=en&amp;start=6&amp;tbnid=F5XEXXL8NbOVhM:&amp;tbnh=86&amp;tbnw=129&amp;prev=/images?q=raiders+of+the+lost+ark&amp;gbv=2&amp;hl=en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google.com/imgres?imgurl=http://whyiswhoiswhatare.com/wp-content/uploads/2008/07/what-are-the-names-of-the-seven-dwarfs.jpg&amp;imgrefurl=http://whyiswhoiswhatare.com/&amp;usg=__p3faVgajIo-nlHK3QSI43E2BscM=&amp;h=333&amp;w=534&amp;sz=45&amp;hl=en&amp;start=1&amp;tbnid=ykQzyRSgFb75kM:&amp;tbnh=82&amp;tbnw=132&amp;prev=/images?q=snow+white+and+the+seven+dwarfs&amp;gbv=2&amp;hl=e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lmofilia.com/wp-content/uploads/2009/06/the-hangover-wallpaper.jp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gumshoeonline.net/images/MOVIE%20CELL%20(WEBSITE).JPG&amp;imgrefurl=http://www.gumshoeonline.net/images/Mug%20Shots.html&amp;usg=__kNkhIMHzCQ-bbhSo6Kt5lEutjQg=&amp;h=352&amp;w=362&amp;sz=110&amp;hl=en&amp;start=1&amp;tbnid=PcFdR0GJwl7iUM:&amp;tbnh=118&amp;tbnw=121&amp;prev=/images?q=movie+cell&amp;gbv=2&amp;hl=en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farm3.static.flickr.com/2294/2944026332_b419d68809.jpg?v=0&amp;imgrefurl=http://flickr.com/photos/20connectedbreaths/2944026332&amp;usg=__r4yatu0Sb_pDNmybGuhOZccwPzk=&amp;h=375&amp;w=500&amp;sz=185&amp;hl=en&amp;start=8&amp;tbnid=IB7vTPmg1SLiwM:&amp;tbnh=98&amp;tbnw=130&amp;prev=/images?q=movie+sequence&amp;gbv=2&amp;hl=en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://images.google.com/imgres?imgurl=http://cm1265.tripod.com/images/claudialouislestat.jpg&amp;imgrefurl=http://cm1265.tripod.com/&amp;usg=__pe2dgvd3lxafZyIqpgNNyVONE5k=&amp;h=476&amp;w=631&amp;sz=74&amp;hl=en&amp;start=10&amp;tbnid=uwl1aUHp9ux4ZM:&amp;tbnh=103&amp;tbnw=137&amp;prev=/images?q=interview+with+the+vampire&amp;gbv=2&amp;hl=en" TargetMode="External"/><Relationship Id="rId7" Type="http://schemas.openxmlformats.org/officeDocument/2006/relationships/hyperlink" Target="http://images.google.com/imgres?imgurl=http://www.dvdbeaver.com/film/DVDReviews9/full-metal-jacket/full-metal-jacket-PDVD_00901.jpg&amp;imgrefurl=http://profile.myspace.com/index.cfm?fuseaction=user.viewProfile&amp;friendID=207765471&amp;usg=__oHnV-BOYqc1VNZIliSCuWKUv4co=&amp;h=540&amp;w=720&amp;sz=59&amp;hl=en&amp;start=2&amp;tbnid=RmSILaTPTmYl4M:&amp;tbnh=105&amp;tbnw=140&amp;prev=/images?q=full+metal+jacket&amp;gbv=2&amp;hl=e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hyperlink" Target="http://images.google.com/imgres?imgurl=http://marcylifenotes.files.wordpress.com/2008/08/sixteen-candles-400ds0629.jpg&amp;imgrefurl=http://marcylifenotes.com/tag/los-angeles/&amp;usg=__BXVHEbYP0mkbLUsYO1-iNDpOBh4=&amp;h=300&amp;w=400&amp;sz=34&amp;hl=en&amp;start=2&amp;tbnid=fGa-VgyADynAmM:&amp;tbnh=93&amp;tbnw=124&amp;prev=/images?q=sixteen+candles&amp;gbv=2&amp;hl=en" TargetMode="Externa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13" Type="http://schemas.openxmlformats.org/officeDocument/2006/relationships/hyperlink" Target="http://images.google.com/imgres?imgurl=http://i236.photobucket.com/albums/ff196/heathbuh/star-wars.jpg&amp;imgrefurl=http://haveyoumetheather.blogspot.com/&amp;usg=__YaJVlZWYYqvVbr0IesAASAIHncU=&amp;h=564&amp;w=720&amp;sz=53&amp;hl=en&amp;start=11&amp;tbnid=Dk8kHfXZaZy3FM:&amp;tbnh=110&amp;tbnw=140&amp;prev=/images?q=star+wars&amp;gbv=2&amp;hl=en" TargetMode="External"/><Relationship Id="rId18" Type="http://schemas.openxmlformats.org/officeDocument/2006/relationships/image" Target="../media/image30.jpeg"/><Relationship Id="rId3" Type="http://schemas.openxmlformats.org/officeDocument/2006/relationships/hyperlink" Target="http://images.google.com/imgres?imgurl=http://media-2.web.britannica.com/eb-media/38/93438-004-3CD33F3C.jpg&amp;imgrefurl=http://www.britannica.com/EBchecked/topic-art/314455/94064/Gene-Kelly-in-Singin-in-the-Rain-directed-by-Stanley&amp;usg=__IjPPtOi1xA7OOpeQNyhoC_m5hLk=&amp;h=450&amp;w=341&amp;sz=37&amp;hl=en&amp;start=4&amp;tbnid=a2fxQNaRQrYPAM:&amp;tbnh=127&amp;tbnw=96&amp;prev=/images?q=singin+in+the+rain&amp;gbv=2&amp;hl=en" TargetMode="External"/><Relationship Id="rId7" Type="http://schemas.openxmlformats.org/officeDocument/2006/relationships/hyperlink" Target="http://images.google.com/imgres?imgurl=http://www.reellifewisdom.com/files/images/notebook%203.jpg&amp;imgrefurl=http://www.reellifewisdom.com/taxonomy/term/the_notebook&amp;usg=__PpKyNRTSZnkJUVi5g1uQAdN4w4Q=&amp;h=311&amp;w=470&amp;sz=34&amp;hl=en&amp;start=9&amp;tbnid=uS6ddLBk75l6pM:&amp;tbnh=85&amp;tbnw=129&amp;prev=/images?q=the+notebook&amp;gbv=2&amp;hl=en" TargetMode="External"/><Relationship Id="rId12" Type="http://schemas.openxmlformats.org/officeDocument/2006/relationships/image" Target="../media/image27.jpeg"/><Relationship Id="rId17" Type="http://schemas.openxmlformats.org/officeDocument/2006/relationships/hyperlink" Target="http://images.google.com/imgres?imgurl=http://imagery.files.wordpress.com/2007/06/akira.jpg&amp;imgrefurl=http://www.screenhead.net/akira-anime-classic-to-come-to-the-big-screen/&amp;usg=__6FWr_VQITAEfOHhp_xMLma_6wSk=&amp;h=768&amp;w=1024&amp;sz=79&amp;hl=en&amp;start=11&amp;tbnid=o0KFZxuVi4O3MM:&amp;tbnh=113&amp;tbnw=150&amp;prev=/images?q=akira&amp;gbv=2&amp;hl=en" TargetMode="External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2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11" Type="http://schemas.openxmlformats.org/officeDocument/2006/relationships/hyperlink" Target="http://images.google.com/imgres?imgurl=http://www.best-horror-movies.com/images/nightmare-on-elm-street-freddy-headshot-small.jpg&amp;imgrefurl=http://www.best-horror-movies.com/nightmare-on-elm-street.html&amp;usg=__xL1Gc2h8G3F86AGhIem04OvBMic=&amp;h=470&amp;w=308&amp;sz=37&amp;hl=en&amp;start=3&amp;tbnid=or1gGo14CPVGKM:&amp;tbnh=129&amp;tbnw=85&amp;prev=/images?q=nightmare+on+elm+street&amp;gbv=2&amp;hl=en" TargetMode="External"/><Relationship Id="rId5" Type="http://schemas.openxmlformats.org/officeDocument/2006/relationships/hyperlink" Target="http://images.google.com/imgres?imgurl=http://districtboy.mlblogs.com/good,bad,ugly.jpg&amp;imgrefurl=http://districtboy.mlblogs.com/archives/2008/08/the_good_the_bad_and_the_ugly.html&amp;usg=__-LSDyaN1uZMVH9zaOi0cXQv-2bk=&amp;h=300&amp;w=300&amp;sz=47&amp;hl=en&amp;start=8&amp;tbnid=QxML7y8uY9MFAM:&amp;tbnh=116&amp;tbnw=116&amp;prev=/images?q=the+good+the+bad+and+the+ugly&amp;gbv=2&amp;hl=en" TargetMode="External"/><Relationship Id="rId15" Type="http://schemas.openxmlformats.org/officeDocument/2006/relationships/hyperlink" Target="http://images.google.com/imgres?imgurl=http://graphics8.nytimes.com/images/2007/08/16/arts/17superbad-600.jpg&amp;imgrefurl=http://www.nytimes.com/2007/08/17/movies/17supe.html?pagewanted=all&amp;usg=__fXczcMFgRbYXcbv8EzwK4-Wai9E=&amp;h=300&amp;w=600&amp;sz=45&amp;hl=en&amp;start=9&amp;tbnid=JN-yFyhkeHTH2M:&amp;tbnh=68&amp;tbnw=135&amp;prev=/images?q=superbad&amp;gbv=2&amp;hl=en" TargetMode="External"/><Relationship Id="rId10" Type="http://schemas.openxmlformats.org/officeDocument/2006/relationships/image" Target="../media/image26.jpeg"/><Relationship Id="rId4" Type="http://schemas.openxmlformats.org/officeDocument/2006/relationships/image" Target="../media/image23.jpeg"/><Relationship Id="rId9" Type="http://schemas.openxmlformats.org/officeDocument/2006/relationships/hyperlink" Target="http://images.google.com/imgres?imgurl=http://www.bangitout.com/uploads/9diehard.jpg&amp;imgrefurl=http://www.bangitout.com/articles/index.php?a=0&amp;b=44&amp;usg=__1-MtoJ3b3gA9HT3rBkjFS-gyN5E=&amp;h=335&amp;w=290&amp;sz=27&amp;hl=en&amp;start=20&amp;tbnid=mreMvi9KxC_8bM:&amp;tbnh=119&amp;tbnw=103&amp;prev=/images?q=die+hard&amp;gbv=2&amp;hl=en" TargetMode="External"/><Relationship Id="rId1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eg"/><Relationship Id="rId13" Type="http://schemas.openxmlformats.org/officeDocument/2006/relationships/hyperlink" Target="http://images.google.com/imgres?imgurl=http://blogs.e-rockford.com/applesauce/files/2008/07/peter-otoole-lawrence-of-arabia-c10103933.jpg&amp;imgrefurl=http://blogs.e-rockford.com/applesauce/category/saudi-arabia-of-the-wind/&amp;usg=__UuTgV-4Gi_erh98N_zcCc49SRso=&amp;h=477&amp;w=385&amp;sz=35&amp;hl=en&amp;start=2&amp;tbnid=AwtNoXtZYCRU1M:&amp;tbnh=129&amp;tbnw=104&amp;prev=/images?q=lawrence+of+arabia&amp;gbv=2&amp;hl=en" TargetMode="External"/><Relationship Id="rId18" Type="http://schemas.openxmlformats.org/officeDocument/2006/relationships/image" Target="../media/image38.jpeg"/><Relationship Id="rId3" Type="http://schemas.openxmlformats.org/officeDocument/2006/relationships/hyperlink" Target="http://images.google.com/imgres?imgurl=http://bp1.blogger.com/_57kpKpYOh-s/R0syW97VNlI/AAAAAAAAAqs/ERO6BhIT2Nw/s400/Nosferatu2.jpg&amp;imgrefurl=http://whitewallcollective.blogspot.com/2007/11/nosferatu-painted-lady.html&amp;usg=__UnB-PQKxFW6lG_C0bCDhk7t2efU=&amp;h=400&amp;w=380&amp;sz=27&amp;hl=en&amp;start=3&amp;tbnid=mTs013jbcVKlZM:&amp;tbnh=124&amp;tbnw=118&amp;prev=/images?q=nosferatu&amp;gbv=2&amp;hl=en" TargetMode="External"/><Relationship Id="rId21" Type="http://schemas.openxmlformats.org/officeDocument/2006/relationships/hyperlink" Target="http://images.google.com/imgres?imgurl=http://blogs.nypost.com/movies/photos/titanic.jpeg&amp;imgrefurl=http://blogs.nypost.com/movies/archives/2007/12/&amp;usg=__yBWkl1yMiuOj9NQzVgZECpipazQ=&amp;h=403&amp;w=298&amp;sz=20&amp;hl=en&amp;start=8&amp;tbnid=WqEiW1oLqBeL5M:&amp;tbnh=124&amp;tbnw=92&amp;prev=/images?q=titanic&amp;gbv=2&amp;hl=en" TargetMode="External"/><Relationship Id="rId7" Type="http://schemas.openxmlformats.org/officeDocument/2006/relationships/hyperlink" Target="http://images.google.com/imgres?imgurl=http://imagecache2.allposters.com/images/pic/CLASS/130-185~Casablanca-Posters.jpg&amp;imgrefurl=http://www.allposters.com/-sp/Casablanca-Posters_i847564_.htm&amp;usg=__gvYajZMv85fAwqsDJqYfM2Jl3_s=&amp;h=314&amp;w=400&amp;sz=28&amp;hl=en&amp;start=10&amp;tbnid=XIqbqHaSd8XHdM:&amp;tbnh=97&amp;tbnw=124&amp;prev=/images?q=casablanca&amp;gbv=2&amp;hl=en" TargetMode="External"/><Relationship Id="rId12" Type="http://schemas.openxmlformats.org/officeDocument/2006/relationships/image" Target="../media/image35.jpeg"/><Relationship Id="rId17" Type="http://schemas.openxmlformats.org/officeDocument/2006/relationships/hyperlink" Target="http://images.google.com/imgres?imgurl=http://img2.timeinc.net/ew/dynamic/imgs/070503/scifigallery/et_l.jpg&amp;imgrefurl=http://www.ew.com/ew/gallery/0,,20041669_20041686_20037541_18,00.html&amp;usg=__1qwZFHtLH37r8Zfn4IPzb_-Ie4M=&amp;h=300&amp;w=400&amp;sz=33&amp;hl=en&amp;start=1&amp;tbnid=iQqYgBerD4wIrM:&amp;tbnh=93&amp;tbnw=124&amp;prev=/images?q=e.t.&amp;gbv=2&amp;hl=en&amp;sa=G" TargetMode="External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37.jpeg"/><Relationship Id="rId20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11" Type="http://schemas.openxmlformats.org/officeDocument/2006/relationships/hyperlink" Target="http://images.google.com/imgres?imgurl=http://www.altfg.com/Stars/j/jazz-singer.jpg&amp;imgrefurl=http://www.altfg.com/blog/actors/the-jazz-singer-80th-anniversary/&amp;usg=__iwzgEpIOum4CLgL3aThJAGboPt4=&amp;h=393&amp;w=500&amp;sz=31&amp;hl=en&amp;start=10&amp;tbnid=8bAZ_Oh0f8Z-_M:&amp;tbnh=102&amp;tbnw=130&amp;prev=/images?q=the+jazz+singer&amp;gbv=2&amp;hl=en" TargetMode="External"/><Relationship Id="rId5" Type="http://schemas.openxmlformats.org/officeDocument/2006/relationships/hyperlink" Target="http://images.google.com/imgres?imgurl=http://media-2.web.britannica.com/eb-media/71/90671-004-F77EAC0F.jpg&amp;imgrefurl=http://www.britannica.com/EBchecked/topic-art/255450/93949/James-Cagney-and-Jean-Harlow-in-The-Public-Enemy&amp;usg=__jf3vdQaoOdlf10DmEYzugRkZCxw=&amp;h=450&amp;w=370&amp;sz=18&amp;hl=en&amp;start=2&amp;tbnid=bCxf9bmZTxbEVM:&amp;tbnh=127&amp;tbnw=104&amp;prev=/images?q=the+public+enemy&amp;gbv=2&amp;hl=en" TargetMode="External"/><Relationship Id="rId15" Type="http://schemas.openxmlformats.org/officeDocument/2006/relationships/hyperlink" Target="http://images.google.com/imgres?imgurl=http://www.libertyfilmfestival.com/libertas/wp-content/uploads/2006/08/Apocalypse_Now-1.jpg&amp;imgrefurl=http://www.libertyfilmfestival.com/libertas/?p=2119&amp;usg=__CYZ0DIDLdfA5H86_oEihPyrdXF4=&amp;h=323&amp;w=626&amp;sz=42&amp;hl=en&amp;start=5&amp;tbnid=MQC3_TvoTD7wKM:&amp;tbnh=70&amp;tbnw=136&amp;prev=/images?q=apocalypse+now&amp;gbv=2&amp;hl=en" TargetMode="External"/><Relationship Id="rId10" Type="http://schemas.openxmlformats.org/officeDocument/2006/relationships/image" Target="../media/image34.jpeg"/><Relationship Id="rId19" Type="http://schemas.openxmlformats.org/officeDocument/2006/relationships/hyperlink" Target="http://images.google.com/imgres?imgurl=http://www.knowledgehound.com/images/matrix3.jpg&amp;imgrefurl=http://www.knowledgehound.com/khhow2s/matrix_costumes.htm&amp;usg=__R0UoYipATBgQB1SGwfFsD51iuKE=&amp;h=316&amp;w=266&amp;sz=16&amp;hl=en&amp;start=14&amp;tbnid=XyuPLt1FZsZqhM:&amp;tbnh=117&amp;tbnw=98&amp;prev=/images?q=matrix&amp;gbv=2&amp;hl=en" TargetMode="External"/><Relationship Id="rId4" Type="http://schemas.openxmlformats.org/officeDocument/2006/relationships/image" Target="../media/image31.jpeg"/><Relationship Id="rId9" Type="http://schemas.openxmlformats.org/officeDocument/2006/relationships/hyperlink" Target="http://images.google.com/imgres?imgurl=http://www.personal.psu.edu/faculty/t/3/t3b/Tom'smediafolder/media%20SpCom%20415%20Spring%202000/vertigo3.gif&amp;imgrefurl=http://www.personal.psu.edu/faculty/t/3/t3b/courses/CAS%20415%20Fall%202002/cas415fall2002.htm&amp;usg=__Cr1pqgR_dtRAlQzGR2Dwix3nt8s=&amp;h=282&amp;w=428&amp;sz=76&amp;hl=en&amp;start=5&amp;tbnid=lBJ6fu4vrAmtSM:&amp;tbnh=83&amp;tbnw=126&amp;prev=/images?q=vertigo&amp;gbv=2&amp;hl=en" TargetMode="External"/><Relationship Id="rId14" Type="http://schemas.openxmlformats.org/officeDocument/2006/relationships/image" Target="../media/image36.jpeg"/><Relationship Id="rId22" Type="http://schemas.openxmlformats.org/officeDocument/2006/relationships/image" Target="../media/image4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platformnation.com/wp-content/uploads/2010/07/roger-ebert.jpg&amp;imgrefurl=http://www.platformnation.com/2010/07/01/ebert-apologizes-in-a-way/&amp;usg=__C31eNQ6Dp1Y3-SZ6hxd62CyB_Yk=&amp;h=512&amp;w=447&amp;sz=79&amp;hl=en&amp;start=3&amp;zoom=1&amp;tbnid=OcSKdT4ezGhAxM:&amp;tbnh=131&amp;tbnw=114&amp;prev=/images?q=roger+ebert&amp;um=1&amp;hl=en&amp;sa=N&amp;rlz=1R2ADRA_enUS344&amp;tbs=isch:1&amp;um=1&amp;itbs=1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nashvillemusicbuzz.files.wordpress.com/2010/03/oscar-statue.jpg&amp;imgrefurl=http://nashvillemusicbuzz.wordpress.com/2010/03/04/and-the-oscar-goes-to/&amp;usg=__x_T4Yu-DoPL7wPQRDb7X8Eg-lww=&amp;h=445&amp;w=325&amp;sz=37&amp;hl=en&amp;start=1&amp;zoom=1&amp;tbnid=p77DmWLuWcJeCM:&amp;tbnh=127&amp;tbnw=93&amp;ei=iz9lTrTSFMfDgQe7nMWQCg&amp;prev=/search?q=the+oscar&amp;um=1&amp;hl=en&amp;sa=N&amp;tbm=isch&amp;um=1&amp;itbs=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RvJhdnmp9g&amp;feature=relate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moma.org/images/collection/FullSizes/Melies_TripMoon_largest.jpg&amp;imgrefurl=http://www.moma.org/collection/browse_results.php?object_id=89492&amp;usg=__YOZ8BcVFIJYz4Lqzb-T3gPtI8ak=&amp;h=402&amp;w=520&amp;sz=53&amp;hl=en&amp;start=1&amp;tbnid=eY2uQ6xDuVTD2M:&amp;tbnh=101&amp;tbnw=131&amp;prev=/images?q=a+trip+to+the+moon&amp;gbv=2&amp;hl=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hyperlink" Target="http://images.google.com/imgres?imgurl=http://www.free-desktop-wallpaper-download.com/data/media/17/Gladiator.jpg&amp;imgrefurl=http://www.free-desktop-wallpaper-download.com/img295.htm&amp;usg=__t0c_KPNPtc13nB6iPiumKz6nfOo=&amp;h=600&amp;w=800&amp;sz=100&amp;hl=en&amp;start=3&amp;tbnid=tz8ZrYOLAMIs2M:&amp;tbnh=107&amp;tbnw=143&amp;prev=/images?q=gladiator&amp;gbv=2&amp;hl=en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partmule.com/blog16/wp-content/uploads/2008/02/steven_spielberg.jpg&amp;imgrefurl=http://partmule.com/blog16/category/steven-spielberg/&amp;usg=__8RSGRbh6I2hc5SrVRvQFTSEq0mM=&amp;h=440&amp;w=448&amp;sz=29&amp;hl=en&amp;start=1&amp;tbnid=7ZiARJfqXPmnzM:&amp;tbnh=125&amp;tbnw=127&amp;prev=/images?q=steven+spielberg&amp;gbv=2&amp;hl=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images.google.com/imgres?imgurl=http://johngushue.typepad.com/photos/uncategorized/2008/03/24/billy_wilder_cigarette_cap.gif&amp;imgrefurl=http://johngushue.typepad.com/blog/travel/&amp;usg=__aSU4bjTZYxNoZHTd91JOsZ3cGtM=&amp;h=714&amp;w=500&amp;sz=218&amp;hl=en&amp;start=2&amp;tbnid=KXsmE-AUKELGPM:&amp;tbnh=140&amp;tbnw=98&amp;prev=/images?q=billy+wilder&amp;gbv=2&amp;hl=en" TargetMode="Externa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deadlinehollywooddaily.com/wp-content/uploads/2007/03/producer1.jpg&amp;imgrefurl=http://www.deadlinehollywooddaily.com/the-identity-of-mr-x-mystery-no-more/&amp;usg=__XaPCFjKAh4Amp38Ivdqyho7ExpU=&amp;h=383&amp;w=400&amp;sz=34&amp;hl=en&amp;start=2&amp;tbnid=GFOdZmAEAfHlwM:&amp;tbnh=119&amp;tbnw=124&amp;prev=/images?q=producer&amp;gbv=2&amp;hl=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images.google.com/imgres?imgurl=http://dirtyagency.com/wp-content/uploads/2008/05/georgelucas.jpg&amp;imgrefurl=http://dirtyagency.com/tag/umyo/&amp;usg=__R1PhFxEmDmHI85-l5-aQZ4o4JLs=&amp;h=913&amp;w=709&amp;sz=60&amp;hl=en&amp;start=1&amp;tbnid=OSlHeflj5LliiM:&amp;tbnh=147&amp;tbnw=114&amp;prev=/images?q=george+lucas&amp;gbv=2&amp;hl=en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itchFamily="82" charset="0"/>
              </a:rPr>
              <a:t>THE LANGUAGE </a:t>
            </a:r>
            <a:r>
              <a:rPr lang="en-US" dirty="0" smtClean="0">
                <a:latin typeface="Algerian" pitchFamily="82" charset="0"/>
              </a:rPr>
              <a:t>OF FILM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0" name="Picture 2" descr="http://tbn3.google.com/images?q=tbn:sjMjZfEZ2Ny5kM:http://www.extramirchi.com/wp-content/uploads/2007/12/charlie_chaplin_the_old_rush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399" y="1981200"/>
            <a:ext cx="2290616" cy="1828800"/>
          </a:xfrm>
          <a:prstGeom prst="rect">
            <a:avLst/>
          </a:prstGeom>
          <a:noFill/>
        </p:spPr>
      </p:pic>
      <p:pic>
        <p:nvPicPr>
          <p:cNvPr id="27652" name="Picture 4" descr="http://tbn0.google.com/images?q=tbn:F5XEXXL8NbOVhM:http://subbooks.com/blog/wp-content/uploads/2008/05/raider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1981200"/>
            <a:ext cx="2514597" cy="1676400"/>
          </a:xfrm>
          <a:prstGeom prst="rect">
            <a:avLst/>
          </a:prstGeom>
          <a:noFill/>
        </p:spPr>
      </p:pic>
      <p:pic>
        <p:nvPicPr>
          <p:cNvPr id="27654" name="Picture 6" descr="http://tbn1.google.com/images?q=tbn:Nq-1Ubfhx9TyyM:http://www.myguidetoorlando.com/images/A%2520vehicle%2520from%2520Jurassic%2520Park%2520being%2520attacked%2520by%2520a%2520dinosaur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3352800"/>
            <a:ext cx="2438397" cy="1828800"/>
          </a:xfrm>
          <a:prstGeom prst="rect">
            <a:avLst/>
          </a:prstGeom>
          <a:noFill/>
        </p:spPr>
      </p:pic>
      <p:pic>
        <p:nvPicPr>
          <p:cNvPr id="27656" name="Picture 8" descr="http://tbn3.google.com/images?q=tbn:ykQzyRSgFb75kM:http://whyiswhoiswhatare.com/wp-content/uploads/2008/07/what-are-the-names-of-the-seven-dwarfs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4648200"/>
            <a:ext cx="2330602" cy="1600200"/>
          </a:xfrm>
          <a:prstGeom prst="rect">
            <a:avLst/>
          </a:prstGeom>
          <a:noFill/>
        </p:spPr>
      </p:pic>
      <p:pic>
        <p:nvPicPr>
          <p:cNvPr id="27658" name="Picture 10" descr="http://tbn1.google.com/images?q=tbn:zgeFlAwCJ31h7M:http://www.sportsfanmagazine.com/sfm/graphics/stories/BenHur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96000" y="4648200"/>
            <a:ext cx="2286000" cy="1855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Time and Space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Running time-the duration of the film (most films are between 90 and 120 minutes in length)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The Hangover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(2009) 100 minutes</a:t>
            </a:r>
          </a:p>
        </p:txBody>
      </p:sp>
      <p:pic>
        <p:nvPicPr>
          <p:cNvPr id="10242" name="Picture 2" descr="The Hangover [Rated/Unrated] [DVD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733800"/>
            <a:ext cx="25908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Story time-amount of time covered by the narrative, varies considerably film to film</a:t>
            </a:r>
          </a:p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The Hangover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takes place over 48 hours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218" name="Picture 2" descr="http://fusedfilm.com/wp-content/uploads/2009/06/the_hangover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429000"/>
            <a:ext cx="4381500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Internal structure time-structural manipulations of film form or technique through editing, lengths of shots, camera movements, etc.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morning after scene is “slower” than some of the faster edited scenes.  Why?</a:t>
            </a:r>
          </a:p>
          <a:p>
            <a:endParaRPr lang="en-US" dirty="0"/>
          </a:p>
        </p:txBody>
      </p:sp>
      <p:pic>
        <p:nvPicPr>
          <p:cNvPr id="8194" name="Picture 2" descr="Ed Helms As Stu In The Hangover Wallpap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4114800"/>
            <a:ext cx="42672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rame-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smallest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unit on a film’s visual frame showing a single picture</a:t>
            </a:r>
          </a:p>
        </p:txBody>
      </p:sp>
      <p:pic>
        <p:nvPicPr>
          <p:cNvPr id="20482" name="Picture 2" descr="http://tbn1.google.com/images?q=tbn:PcFdR0GJwl7iUM:http://www.gumshoeonline.net/images/MOVIE%2520CELL%2520(WEBSITE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667000"/>
            <a:ext cx="2578531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Arial" pitchFamily="34" charset="0"/>
                <a:cs typeface="Arial" pitchFamily="34" charset="0"/>
              </a:rPr>
              <a:t>Shot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-sequence of frames filmed in a continuous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take; interval on screen between edit points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 descr="http://tbn3.google.com/images?q=tbn:IB7vTPmg1SLiwM:http://farm3.static.flickr.com/2294/2944026332_b419d68809.jpg%3Fv%3D0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971800"/>
            <a:ext cx="3133531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SCENE-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sequence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of shots, usually in a single time and place, often with the same characters</a:t>
            </a:r>
          </a:p>
        </p:txBody>
      </p:sp>
      <p:pic>
        <p:nvPicPr>
          <p:cNvPr id="18434" name="Picture 2" descr="http://tbn1.google.com/images?q=tbn:uwl1aUHp9ux4ZM:http://cm1265.tripod.com/images/claudialouislesta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362200"/>
            <a:ext cx="2057400" cy="1546806"/>
          </a:xfrm>
          <a:prstGeom prst="rect">
            <a:avLst/>
          </a:prstGeom>
          <a:noFill/>
        </p:spPr>
      </p:pic>
      <p:pic>
        <p:nvPicPr>
          <p:cNvPr id="18436" name="Picture 4" descr="http://tbn2.google.com/images?q=tbn:fGa-VgyADynAmM:http://marcylifenotes.files.wordpress.com/2008/08/sixteen-candles-400ds0629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3276600"/>
            <a:ext cx="2133600" cy="1600200"/>
          </a:xfrm>
          <a:prstGeom prst="rect">
            <a:avLst/>
          </a:prstGeom>
          <a:noFill/>
        </p:spPr>
      </p:pic>
      <p:pic>
        <p:nvPicPr>
          <p:cNvPr id="18438" name="Picture 6" descr="http://tbn0.google.com/images?q=tbn:RmSILaTPTmYl4M:http://www.dvdbeaver.com/film/DVDReviews9/full-metal-jacket/full-metal-jacket-PDVD_00901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4600" y="4343400"/>
            <a:ext cx="2336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GENRES</a:t>
            </a:r>
            <a:r>
              <a:rPr lang="en-US" sz="2800" dirty="0"/>
              <a:t>-Types of film recognized by audiences and/or producers, sometimes retrospectively.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http://tbn1.google.com/images?q=tbn:a2fxQNaRQrYPAM:http://media-2.web.britannica.com/eb-media/38/93438-004-3CD33F3C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05000"/>
            <a:ext cx="1447800" cy="1915320"/>
          </a:xfrm>
          <a:prstGeom prst="rect">
            <a:avLst/>
          </a:prstGeom>
          <a:noFill/>
        </p:spPr>
      </p:pic>
      <p:pic>
        <p:nvPicPr>
          <p:cNvPr id="14340" name="Picture 4" descr="http://tbn3.google.com/images?q=tbn:QxML7y8uY9MFAM:http://districtboy.mlblogs.com/good,bad,ugl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1524000"/>
            <a:ext cx="1676398" cy="1676400"/>
          </a:xfrm>
          <a:prstGeom prst="rect">
            <a:avLst/>
          </a:prstGeom>
          <a:noFill/>
        </p:spPr>
      </p:pic>
      <p:pic>
        <p:nvPicPr>
          <p:cNvPr id="14342" name="Picture 6" descr="http://tbn1.google.com/images?q=tbn:uS6ddLBk75l6pM:http://www.reellifewisdom.com/files/images/notebook%25203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71800" y="3505200"/>
            <a:ext cx="2081602" cy="1371600"/>
          </a:xfrm>
          <a:prstGeom prst="rect">
            <a:avLst/>
          </a:prstGeom>
          <a:noFill/>
        </p:spPr>
      </p:pic>
      <p:pic>
        <p:nvPicPr>
          <p:cNvPr id="14344" name="Picture 8" descr="http://tbn0.google.com/images?q=tbn:mreMvi9KxC_8bM:http://www.bangitout.com/uploads/9diehard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" y="4419600"/>
            <a:ext cx="1780773" cy="2057400"/>
          </a:xfrm>
          <a:prstGeom prst="rect">
            <a:avLst/>
          </a:prstGeom>
          <a:noFill/>
        </p:spPr>
      </p:pic>
      <p:pic>
        <p:nvPicPr>
          <p:cNvPr id="14346" name="Picture 10" descr="http://tbn0.google.com/images?q=tbn:or1gGo14CPVGKM:http://www.best-horror-movies.com/images/nightmare-on-elm-street-freddy-headshot-small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791200" y="1371600"/>
            <a:ext cx="1371600" cy="2081606"/>
          </a:xfrm>
          <a:prstGeom prst="rect">
            <a:avLst/>
          </a:prstGeom>
          <a:noFill/>
        </p:spPr>
      </p:pic>
      <p:pic>
        <p:nvPicPr>
          <p:cNvPr id="14348" name="Picture 12" descr="http://tbn0.google.com/images?q=tbn:Dk8kHfXZaZy3FM:http://i236.photobucket.com/albums/ff196/heathbuh/star-wars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52800" y="5105400"/>
            <a:ext cx="1905000" cy="1496788"/>
          </a:xfrm>
          <a:prstGeom prst="rect">
            <a:avLst/>
          </a:prstGeom>
          <a:noFill/>
        </p:spPr>
      </p:pic>
      <p:pic>
        <p:nvPicPr>
          <p:cNvPr id="14350" name="Picture 14" descr="http://tbn2.google.com/images?q=tbn:JN-yFyhkeHTH2M:http://graphics8.nytimes.com/images/2007/08/16/arts/17superbad-600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248400" y="3733800"/>
            <a:ext cx="2269191" cy="1143000"/>
          </a:xfrm>
          <a:prstGeom prst="rect">
            <a:avLst/>
          </a:prstGeom>
          <a:noFill/>
        </p:spPr>
      </p:pic>
      <p:pic>
        <p:nvPicPr>
          <p:cNvPr id="14352" name="Picture 16" descr="http://tbn1.google.com/images?q=tbn:o0KFZxuVi4O3MM:http://imagery.files.wordpress.com/2007/06/akira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867399" y="5105400"/>
            <a:ext cx="2124157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STORY / PLOT-the events that are directly presented in the film. The order, duration, and setting of those events, as well as the relation between them, all constitute elements of the plot. </a:t>
            </a:r>
            <a:endParaRPr lang="en-US" sz="2000" dirty="0"/>
          </a:p>
        </p:txBody>
      </p:sp>
      <p:pic>
        <p:nvPicPr>
          <p:cNvPr id="13314" name="Picture 2" descr="http://tbn0.google.com/images?q=tbn:mTs013jbcVKlZM:http://bp1.blogger.com/_57kpKpYOh-s/R0syW97VNlI/AAAAAAAAAqs/ERO6BhIT2Nw/s400/Nosferatu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81200"/>
            <a:ext cx="1522770" cy="1600200"/>
          </a:xfrm>
          <a:prstGeom prst="rect">
            <a:avLst/>
          </a:prstGeom>
          <a:noFill/>
        </p:spPr>
      </p:pic>
      <p:pic>
        <p:nvPicPr>
          <p:cNvPr id="13316" name="Picture 4" descr="http://tbn3.google.com/images?q=tbn:bCxf9bmZTxbEVM:http://media-2.web.britannica.com/eb-media/71/90671-004-F77EAC0F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1524000"/>
            <a:ext cx="1497599" cy="1828800"/>
          </a:xfrm>
          <a:prstGeom prst="rect">
            <a:avLst/>
          </a:prstGeom>
          <a:noFill/>
        </p:spPr>
      </p:pic>
      <p:pic>
        <p:nvPicPr>
          <p:cNvPr id="13318" name="Picture 6" descr="http://tbn3.google.com/images?q=tbn:XIqbqHaSd8XHdM:http://imagecache2.allposters.com/images/pic/CLASS/130-185~Casablanca-Posters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1600200"/>
            <a:ext cx="1850796" cy="1447800"/>
          </a:xfrm>
          <a:prstGeom prst="rect">
            <a:avLst/>
          </a:prstGeom>
          <a:noFill/>
        </p:spPr>
      </p:pic>
      <p:pic>
        <p:nvPicPr>
          <p:cNvPr id="13320" name="Picture 8" descr="http://tbn2.google.com/images?q=tbn:lBJ6fu4vrAmtSM:http://www.personal.psu.edu/faculty/t/3/t3b/Tom%27smediafolder/media%2520SpCom%2520415%2520Spring%25202000/vertigo3.gif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0" y="2362200"/>
            <a:ext cx="2082185" cy="1371600"/>
          </a:xfrm>
          <a:prstGeom prst="rect">
            <a:avLst/>
          </a:prstGeom>
          <a:noFill/>
        </p:spPr>
      </p:pic>
      <p:pic>
        <p:nvPicPr>
          <p:cNvPr id="13322" name="Picture 10" descr="http://tbn1.google.com/images?q=tbn:8bAZ_Oh0f8Z-_M:http://www.altfg.com/Stars/j/jazz-singer.jp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057400" y="3505200"/>
            <a:ext cx="1845233" cy="1447800"/>
          </a:xfrm>
          <a:prstGeom prst="rect">
            <a:avLst/>
          </a:prstGeom>
          <a:noFill/>
        </p:spPr>
      </p:pic>
      <p:pic>
        <p:nvPicPr>
          <p:cNvPr id="13324" name="Picture 12" descr="http://tbn1.google.com/images?q=tbn:AwtNoXtZYCRU1M:http://blogs.e-rockford.com/applesauce/files/2008/07/peter-otoole-lawrence-of-arabia-c10103933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95800" y="3276600"/>
            <a:ext cx="1474380" cy="1828800"/>
          </a:xfrm>
          <a:prstGeom prst="rect">
            <a:avLst/>
          </a:prstGeom>
          <a:noFill/>
        </p:spPr>
      </p:pic>
      <p:pic>
        <p:nvPicPr>
          <p:cNvPr id="13328" name="Picture 16" descr="http://tbn3.google.com/images?q=tbn:MQC3_TvoTD7wKM:http://www.libertyfilmfestival.com/libertas/wp-content/uploads/2006/08/Apocalypse_Now-1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24599" y="4038600"/>
            <a:ext cx="2072637" cy="1066800"/>
          </a:xfrm>
          <a:prstGeom prst="rect">
            <a:avLst/>
          </a:prstGeom>
          <a:noFill/>
        </p:spPr>
      </p:pic>
      <p:pic>
        <p:nvPicPr>
          <p:cNvPr id="13330" name="Picture 18" descr="http://tbn0.google.com/images?q=tbn:iQqYgBerD4wIrM:http://img2.timeinc.net/ew/dynamic/imgs/070503/scifigallery/et_l.jp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638800" y="5257800"/>
            <a:ext cx="1828800" cy="1371600"/>
          </a:xfrm>
          <a:prstGeom prst="rect">
            <a:avLst/>
          </a:prstGeom>
          <a:noFill/>
        </p:spPr>
      </p:pic>
      <p:pic>
        <p:nvPicPr>
          <p:cNvPr id="13332" name="Picture 20" descr="http://tbn3.google.com/images?q=tbn:XyuPLt1FZsZqhM:http://www.knowledgehound.com/images/matrix3.jpg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124200" y="5105400"/>
            <a:ext cx="1340338" cy="1600200"/>
          </a:xfrm>
          <a:prstGeom prst="rect">
            <a:avLst/>
          </a:prstGeom>
          <a:noFill/>
        </p:spPr>
      </p:pic>
      <p:pic>
        <p:nvPicPr>
          <p:cNvPr id="13334" name="Picture 22" descr="http://tbn2.google.com/images?q=tbn:WqEiW1oLqBeL5M:http://blogs.nypost.com/movies/photos/titanic.jpe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381000" y="4495800"/>
            <a:ext cx="135685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Reviewer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Film Reviewer-one who reviews films, several formats of reviews, criticisms and analyses (see attached worksheet)</a:t>
            </a:r>
          </a:p>
          <a:p>
            <a:r>
              <a:rPr lang="en-US" dirty="0" smtClean="0"/>
              <a:t>Roger Ebert-one of the most famous </a:t>
            </a:r>
            <a:r>
              <a:rPr lang="en-US" smtClean="0"/>
              <a:t>film critics</a:t>
            </a:r>
            <a:endParaRPr lang="en-US"/>
          </a:p>
        </p:txBody>
      </p:sp>
      <p:pic>
        <p:nvPicPr>
          <p:cNvPr id="1026" name="Picture 2" descr="http://t2.gstatic.com/images?q=tbn:OcSKdT4ezGhAxM:http://www.platformnation.com/wp-content/uploads/2010/07/roger-eber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962400"/>
            <a:ext cx="1828800" cy="2101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OSCARS (Academy Awards)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Awards voted on and given by a board of film industry peers (The Academy of Arts and Sciences)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awards 1927 </a:t>
            </a:r>
          </a:p>
          <a:p>
            <a:r>
              <a:rPr lang="en-US" dirty="0" smtClean="0"/>
              <a:t>(Best Picture </a:t>
            </a:r>
            <a:r>
              <a:rPr lang="en-US" b="1" i="1" dirty="0" smtClean="0"/>
              <a:t>Wings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was this year’s Best Picture?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Although many other awards, this is the most prestigious award and film companies market many films according to the Oscars</a:t>
            </a:r>
            <a:endParaRPr lang="en-US" dirty="0"/>
          </a:p>
        </p:txBody>
      </p:sp>
      <p:pic>
        <p:nvPicPr>
          <p:cNvPr id="1026" name="Picture 2" descr="http://t1.gstatic.com/images?q=tbn:ANd9GcQ0Pb-RJ9fpBytlrdjFac8jUjj5-PifEVxd75QawKZZlYCYUPJRvp1xH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667000"/>
            <a:ext cx="1266825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Years of Movies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safety last.jpe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600200"/>
            <a:ext cx="8229600" cy="48752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229600" cy="2544763"/>
          </a:xfrm>
        </p:spPr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Film</a:t>
            </a:r>
            <a:r>
              <a:rPr lang="en-US" dirty="0">
                <a:latin typeface="Arial" pitchFamily="34" charset="0"/>
                <a:cs typeface="Arial" pitchFamily="34" charset="0"/>
              </a:rPr>
              <a:t>-a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multi-medial </a:t>
            </a:r>
            <a:r>
              <a:rPr lang="en-US" dirty="0">
                <a:latin typeface="Arial" pitchFamily="34" charset="0"/>
                <a:cs typeface="Arial" pitchFamily="34" charset="0"/>
              </a:rPr>
              <a:t>narrative form based on a physical record of sounds and moving pictures; it is also a performed genre primarily designed to be shown in a public performance. </a:t>
            </a:r>
          </a:p>
        </p:txBody>
      </p:sp>
      <p:pic>
        <p:nvPicPr>
          <p:cNvPr id="26626" name="Picture 2" descr="http://tbn2.google.com/images?q=tbn:eY2uQ6xDuVTD2M:http://www.moma.org/images/collection/FullSizes/Melies_TripMoon_larges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990600"/>
            <a:ext cx="3063844" cy="2362200"/>
          </a:xfrm>
          <a:prstGeom prst="rect">
            <a:avLst/>
          </a:prstGeom>
          <a:noFill/>
        </p:spPr>
      </p:pic>
      <p:pic>
        <p:nvPicPr>
          <p:cNvPr id="26628" name="Picture 4" descr="http://tbn1.google.com/images?q=tbn:tz8ZrYOLAMIs2M:http://www.free-desktop-wallpaper-download.com/data/media/17/Gladiator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914400"/>
            <a:ext cx="3055118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STRUCTURE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latin typeface="Arial" pitchFamily="34" charset="0"/>
                <a:cs typeface="Arial" pitchFamily="34" charset="0"/>
              </a:rPr>
              <a:t>Refers to the audiovisual of a film and the particular tools and techniques used to create that design.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Camera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Lighting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Sound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Editing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From the script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Story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Character</a:t>
            </a: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Theme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Production Process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production proces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90600" y="1752600"/>
            <a:ext cx="725916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Process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Foley-additional sound recording for effects done during the post-production phase</a:t>
            </a:r>
          </a:p>
          <a:p>
            <a:r>
              <a:rPr lang="en-US" dirty="0" smtClean="0"/>
              <a:t>ADR-dialogue replacement during the post-production 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DIRECTOR (auteur)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director has the chief artistic authority; coordinates and organizes the artistic inputs of other members of the production team.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://tbn0.google.com/images?q=tbn:7ZiARJfqXPmnzM:http://partmule.com/blog16/wp-content/uploads/2008/02/steven_spielberg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581400"/>
            <a:ext cx="2245157" cy="2209800"/>
          </a:xfrm>
          <a:prstGeom prst="rect">
            <a:avLst/>
          </a:prstGeom>
          <a:noFill/>
        </p:spPr>
      </p:pic>
      <p:pic>
        <p:nvPicPr>
          <p:cNvPr id="23556" name="Picture 4" descr="http://tbn2.google.com/images?q=tbn:KXsmE-AUKELGPM:http://johngushue.typepad.com/photos/uncategorized/2008/03/24/billy_wilder_cigarette_cap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3124200"/>
            <a:ext cx="2286000" cy="32657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PRODUCER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Generally has administrative control over a production; the production stays on schedule and within budget).  Sometimes engaged in artistic/creative decisions with director.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http://tbn1.google.com/images?q=tbn:GFOdZmAEAfHlwM:http://www.deadlinehollywooddaily.com/wp-content/uploads/2007/03/producer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399" y="3505200"/>
            <a:ext cx="2620253" cy="2514600"/>
          </a:xfrm>
          <a:prstGeom prst="rect">
            <a:avLst/>
          </a:prstGeom>
          <a:noFill/>
        </p:spPr>
      </p:pic>
      <p:pic>
        <p:nvPicPr>
          <p:cNvPr id="22532" name="Picture 4" descr="http://tbn3.google.com/images?q=tbn:OSlHeflj5LliiM:http://dirtyagency.com/wp-content/uploads/2008/05/georgeluca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3124200"/>
            <a:ext cx="1905000" cy="2456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336</TotalTime>
  <Words>441</Words>
  <Application>Microsoft Office PowerPoint</Application>
  <PresentationFormat>On-screen Show (4:3)</PresentationFormat>
  <Paragraphs>67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THE LANGUAGE OF FILM</vt:lpstr>
      <vt:lpstr>100 Years of Movies</vt:lpstr>
      <vt:lpstr>Slide 3</vt:lpstr>
      <vt:lpstr>STRUCTURE</vt:lpstr>
      <vt:lpstr>CONTENT</vt:lpstr>
      <vt:lpstr>The Production Process</vt:lpstr>
      <vt:lpstr>Production Process Techniques</vt:lpstr>
      <vt:lpstr>DIRECTOR (auteur)</vt:lpstr>
      <vt:lpstr>PRODUCER</vt:lpstr>
      <vt:lpstr>Time and Space</vt:lpstr>
      <vt:lpstr>Time and Space</vt:lpstr>
      <vt:lpstr>Time and Space</vt:lpstr>
      <vt:lpstr>Frame-smallest unit on a film’s visual frame showing a single picture</vt:lpstr>
      <vt:lpstr>Shot-sequence of frames filmed in a continuous take; interval on screen between edit points</vt:lpstr>
      <vt:lpstr>SCENE-sequence of shots, usually in a single time and place, often with the same characters</vt:lpstr>
      <vt:lpstr>GENRES-Types of film recognized by audiences and/or producers, sometimes retrospectively. </vt:lpstr>
      <vt:lpstr>STORY / PLOT-the events that are directly presented in the film. The order, duration, and setting of those events, as well as the relation between them, all constitute elements of the plot. </vt:lpstr>
      <vt:lpstr>Film Reviewer</vt:lpstr>
      <vt:lpstr>THE OSCARS (Academy Awards)</vt:lpstr>
    </vt:vector>
  </TitlesOfParts>
  <Company>BOE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FILM</dc:title>
  <dc:creator>ctryde</dc:creator>
  <cp:lastModifiedBy>Craig</cp:lastModifiedBy>
  <cp:revision>47</cp:revision>
  <dcterms:created xsi:type="dcterms:W3CDTF">2008-12-21T21:20:26Z</dcterms:created>
  <dcterms:modified xsi:type="dcterms:W3CDTF">2012-09-05T00:43:02Z</dcterms:modified>
</cp:coreProperties>
</file>