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5"/>
  </p:notesMasterIdLst>
  <p:sldIdLst>
    <p:sldId id="256" r:id="rId2"/>
    <p:sldId id="257" r:id="rId3"/>
    <p:sldId id="258" r:id="rId4"/>
    <p:sldId id="259" r:id="rId5"/>
    <p:sldId id="293" r:id="rId6"/>
    <p:sldId id="281" r:id="rId7"/>
    <p:sldId id="285" r:id="rId8"/>
    <p:sldId id="286" r:id="rId9"/>
    <p:sldId id="287" r:id="rId10"/>
    <p:sldId id="288" r:id="rId11"/>
    <p:sldId id="291" r:id="rId12"/>
    <p:sldId id="260" r:id="rId13"/>
    <p:sldId id="282" r:id="rId14"/>
    <p:sldId id="283" r:id="rId15"/>
    <p:sldId id="284" r:id="rId16"/>
    <p:sldId id="309" r:id="rId17"/>
    <p:sldId id="312" r:id="rId18"/>
    <p:sldId id="313" r:id="rId19"/>
    <p:sldId id="263" r:id="rId20"/>
    <p:sldId id="322" r:id="rId21"/>
    <p:sldId id="261" r:id="rId22"/>
    <p:sldId id="279" r:id="rId23"/>
    <p:sldId id="315" r:id="rId24"/>
    <p:sldId id="317" r:id="rId25"/>
    <p:sldId id="321" r:id="rId26"/>
    <p:sldId id="265" r:id="rId27"/>
    <p:sldId id="267" r:id="rId28"/>
    <p:sldId id="268" r:id="rId29"/>
    <p:sldId id="269" r:id="rId30"/>
    <p:sldId id="272" r:id="rId31"/>
    <p:sldId id="270" r:id="rId32"/>
    <p:sldId id="271" r:id="rId33"/>
    <p:sldId id="273" r:id="rId34"/>
    <p:sldId id="274" r:id="rId35"/>
    <p:sldId id="275" r:id="rId36"/>
    <p:sldId id="276" r:id="rId37"/>
    <p:sldId id="277" r:id="rId38"/>
    <p:sldId id="278" r:id="rId39"/>
    <p:sldId id="280" r:id="rId40"/>
    <p:sldId id="296" r:id="rId41"/>
    <p:sldId id="303" r:id="rId42"/>
    <p:sldId id="305" r:id="rId43"/>
    <p:sldId id="264" r:id="rId44"/>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63" autoAdjust="0"/>
  </p:normalViewPr>
  <p:slideViewPr>
    <p:cSldViewPr>
      <p:cViewPr>
        <p:scale>
          <a:sx n="100" d="100"/>
          <a:sy n="100" d="100"/>
        </p:scale>
        <p:origin x="-516" y="4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228AFB80-9E48-47EB-8CCA-69AB1991D417}" type="datetimeFigureOut">
              <a:rPr lang="en-US" smtClean="0"/>
              <a:pPr/>
              <a:t>11/11/2013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3F5C38E4-03E3-4EB8-AB2C-78F063673E0F}" type="slidenum">
              <a:rPr lang="en-US" smtClean="0"/>
              <a:pPr/>
              <a:t>‹#›</a:t>
            </a:fld>
            <a:endParaRPr lang="en-US"/>
          </a:p>
        </p:txBody>
      </p:sp>
    </p:spTree>
    <p:extLst>
      <p:ext uri="{BB962C8B-B14F-4D97-AF65-F5344CB8AC3E}">
        <p14:creationId xmlns:p14="http://schemas.microsoft.com/office/powerpoint/2010/main" val="2423867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5C38E4-03E3-4EB8-AB2C-78F063673E0F}" type="slidenum">
              <a:rPr lang="en-US" smtClean="0"/>
              <a:pPr/>
              <a:t>37</a:t>
            </a:fld>
            <a:endParaRPr lang="en-US"/>
          </a:p>
        </p:txBody>
      </p:sp>
    </p:spTree>
    <p:extLst>
      <p:ext uri="{BB962C8B-B14F-4D97-AF65-F5344CB8AC3E}">
        <p14:creationId xmlns:p14="http://schemas.microsoft.com/office/powerpoint/2010/main" val="288999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E09CCE5-B165-4605-82AA-7FD1AFDBB7F1}" type="datetime1">
              <a:rPr lang="en-US" smtClean="0"/>
              <a:pPr/>
              <a:t>11/11/2013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B4587-CFD4-46FD-ADC9-09FB8494394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17B424-0087-48B0-8CA9-5CC59A40E263}" type="datetime1">
              <a:rPr lang="en-US" smtClean="0"/>
              <a:pPr/>
              <a:t>11/11/2013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B4587-CFD4-46FD-ADC9-09FB8494394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D58959-4FE3-4833-94A3-AA7E6CCB5077}" type="datetime1">
              <a:rPr lang="en-US" smtClean="0"/>
              <a:pPr/>
              <a:t>11/11/2013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B4587-CFD4-46FD-ADC9-09FB8494394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07DB388-7843-4B5D-B186-D9800FD99690}" type="datetime1">
              <a:rPr lang="en-US" smtClean="0"/>
              <a:pPr/>
              <a:t>11/11/2013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B4587-CFD4-46FD-ADC9-09FB8494394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265FE5F7-0517-42FB-812B-414B816BE6AD}" type="datetime1">
              <a:rPr lang="en-US" smtClean="0"/>
              <a:pPr/>
              <a:t>11/11/2013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EB4587-CFD4-46FD-ADC9-09FB8494394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E75CEF6-047C-45A9-8E4C-DC4E4D5B8DC5}" type="datetime1">
              <a:rPr lang="en-US" smtClean="0"/>
              <a:pPr/>
              <a:t>11/11/2013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B4587-CFD4-46FD-ADC9-09FB8494394E}"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28F4F5D-1229-4A35-820A-204AB663A4B8}" type="datetime1">
              <a:rPr lang="en-US" smtClean="0"/>
              <a:pPr/>
              <a:t>11/11/2013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EB4587-CFD4-46FD-ADC9-09FB8494394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5944DB-CCF9-4BEF-B30A-F8BD998830C7}" type="datetime1">
              <a:rPr lang="en-US" smtClean="0"/>
              <a:pPr/>
              <a:t>11/11/2013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EB4587-CFD4-46FD-ADC9-09FB8494394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A51F6D-1D61-46DE-B479-4ED6AE4A5268}" type="datetime1">
              <a:rPr lang="en-US" smtClean="0"/>
              <a:pPr/>
              <a:t>11/11/2013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EB4587-CFD4-46FD-ADC9-09FB8494394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0253C84C-FDD9-439A-873A-E5C0A2BB8BFD}" type="datetime1">
              <a:rPr lang="en-US" smtClean="0"/>
              <a:pPr/>
              <a:t>11/11/2013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E6EB4587-CFD4-46FD-ADC9-09FB8494394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0FB095-22D9-4E67-8904-35CB34DE8C49}" type="datetime1">
              <a:rPr lang="en-US" smtClean="0"/>
              <a:pPr/>
              <a:t>11/11/2013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EB4587-CFD4-46FD-ADC9-09FB8494394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B08E7AE3-72EC-4EB7-97EC-F7BEA2F4D629}" type="datetime1">
              <a:rPr lang="en-US" smtClean="0"/>
              <a:pPr/>
              <a:t>11/11/2013</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E6EB4587-CFD4-46FD-ADC9-09FB8494394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url?sa=i&amp;rct=j&amp;q=&amp;esrc=s&amp;frm=1&amp;source=images&amp;cd=&amp;cad=rja&amp;docid=mpFj9Go2nMUOlM&amp;tbnid=mBrt4nI_S7pNfM:&amp;ved=0CAUQjRw&amp;url=http://www.parentchildbookclub.com/book_updates.html&amp;ei=aimmUbnNIPOz4AOFt4FQ&amp;bvm=bv.47008514,d.dmg&amp;psig=AFQjCNGg3-rUgGDQEzU7qqaaQJX1dfP1dQ&amp;ust=1369929670539879"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earch.ebscohost.com/" TargetMode="External"/><Relationship Id="rId2" Type="http://schemas.openxmlformats.org/officeDocument/2006/relationships/hyperlink" Target="http://www.ipl.org/div/litcrit/guide.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Research Paper Guidelines!</a:t>
            </a:r>
            <a:endParaRPr lang="en-US" dirty="0"/>
          </a:p>
        </p:txBody>
      </p:sp>
      <p:sp>
        <p:nvSpPr>
          <p:cNvPr id="3" name="Subtitle 2"/>
          <p:cNvSpPr>
            <a:spLocks noGrp="1"/>
          </p:cNvSpPr>
          <p:nvPr>
            <p:ph type="subTitle" idx="1"/>
          </p:nvPr>
        </p:nvSpPr>
        <p:spPr/>
        <p:txBody>
          <a:bodyPr>
            <a:normAutofit fontScale="47500" lnSpcReduction="20000"/>
          </a:bodyPr>
          <a:lstStyle/>
          <a:p>
            <a:r>
              <a:rPr lang="en-US" dirty="0" smtClean="0"/>
              <a:t>All you ever need to know and never knew it</a:t>
            </a:r>
          </a:p>
          <a:p>
            <a:r>
              <a:rPr lang="en-US" dirty="0" smtClean="0"/>
              <a:t>Contributors: Daniel S. Craig, Carol A. Fishbone, Tara L. Jones </a:t>
            </a:r>
            <a:r>
              <a:rPr lang="en-US" dirty="0" smtClean="0">
                <a:sym typeface="Wingdings" pitchFamily="2" charset="2"/>
              </a:rPr>
              <a:t>  </a:t>
            </a:r>
            <a:endParaRPr lang="en-US" dirty="0"/>
          </a:p>
        </p:txBody>
      </p:sp>
      <p:sp>
        <p:nvSpPr>
          <p:cNvPr id="5" name="Slide Number Placeholder 4"/>
          <p:cNvSpPr>
            <a:spLocks noGrp="1"/>
          </p:cNvSpPr>
          <p:nvPr>
            <p:ph type="sldNum" sz="quarter" idx="12"/>
          </p:nvPr>
        </p:nvSpPr>
        <p:spPr/>
        <p:txBody>
          <a:bodyPr/>
          <a:lstStyle/>
          <a:p>
            <a:fld id="{E6EB4587-CFD4-46FD-ADC9-09FB8494394E}" type="slidenum">
              <a:rPr lang="en-US" smtClean="0"/>
              <a:pPr/>
              <a:t>1</a:t>
            </a:fld>
            <a:endParaRPr lang="en-US"/>
          </a:p>
        </p:txBody>
      </p:sp>
    </p:spTree>
    <p:extLst>
      <p:ext uri="{BB962C8B-B14F-4D97-AF65-F5344CB8AC3E}">
        <p14:creationId xmlns:p14="http://schemas.microsoft.com/office/powerpoint/2010/main" val="24718855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Can I get some more examples?</a:t>
            </a:r>
            <a:br>
              <a:rPr lang="en-US" sz="2400" dirty="0" smtClean="0"/>
            </a:br>
            <a:r>
              <a:rPr lang="en-US" sz="1400" dirty="0" smtClean="0"/>
              <a:t>Quoting poetry – more than 4 lines</a:t>
            </a:r>
            <a:endParaRPr lang="en-US" sz="1400" dirty="0"/>
          </a:p>
        </p:txBody>
      </p:sp>
      <p:sp>
        <p:nvSpPr>
          <p:cNvPr id="3" name="Content Placeholder 2"/>
          <p:cNvSpPr>
            <a:spLocks noGrp="1"/>
          </p:cNvSpPr>
          <p:nvPr>
            <p:ph idx="1"/>
          </p:nvPr>
        </p:nvSpPr>
        <p:spPr/>
        <p:txBody>
          <a:bodyPr>
            <a:normAutofit fontScale="77500" lnSpcReduction="20000"/>
          </a:bodyPr>
          <a:lstStyle/>
          <a:p>
            <a:r>
              <a:rPr lang="en-US" dirty="0" smtClean="0"/>
              <a:t>	     The first stanza of Edgar Allan Poe’s “The Raven” provides the starting point for the emotional irregularity that characterizes the speaker’s condition throughout the poem.  The speaker pointedly shares his frame of mind: </a:t>
            </a:r>
            <a:r>
              <a:rPr lang="en-US" dirty="0"/>
              <a:t>  </a:t>
            </a:r>
            <a:r>
              <a:rPr lang="en-US" dirty="0" smtClean="0"/>
              <a:t>                	                                                                                                                                              	  	     Once </a:t>
            </a:r>
            <a:r>
              <a:rPr lang="en-US" dirty="0"/>
              <a:t>upon a midnight dreary, while I pondered, weak and weary, </a:t>
            </a:r>
            <a:r>
              <a:rPr lang="en-US" dirty="0" smtClean="0"/>
              <a:t>        	 	     	     Over </a:t>
            </a:r>
            <a:r>
              <a:rPr lang="en-US" dirty="0"/>
              <a:t>many a quaint and curious volume of forgotten lore— </a:t>
            </a:r>
            <a:r>
              <a:rPr lang="en-US" dirty="0" smtClean="0"/>
              <a:t>               	 	                    	    	     While </a:t>
            </a:r>
            <a:r>
              <a:rPr lang="en-US" dirty="0"/>
              <a:t>I nodded, nearly napping, suddenly there came a tapping, </a:t>
            </a:r>
            <a:r>
              <a:rPr lang="en-US" dirty="0" smtClean="0"/>
              <a:t>          	  	     	     As </a:t>
            </a:r>
            <a:r>
              <a:rPr lang="en-US" dirty="0"/>
              <a:t>of some one gently rapping, rapping at my chamber door— </a:t>
            </a:r>
            <a:r>
              <a:rPr lang="en-US" dirty="0" smtClean="0"/>
              <a:t>                	   	     	     "Tis </a:t>
            </a:r>
            <a:r>
              <a:rPr lang="en-US" dirty="0"/>
              <a:t>some visitor," I muttered, "tapping at my chamber door—  </a:t>
            </a:r>
            <a:r>
              <a:rPr lang="en-US" dirty="0" smtClean="0"/>
              <a:t>                    	                          	                 Only </a:t>
            </a:r>
            <a:r>
              <a:rPr lang="en-US" dirty="0"/>
              <a:t>this and nothing more." </a:t>
            </a:r>
            <a:r>
              <a:rPr lang="en-US" dirty="0" smtClean="0"/>
              <a:t>(</a:t>
            </a:r>
            <a:r>
              <a:rPr lang="en-US" dirty="0" err="1" smtClean="0"/>
              <a:t>lns</a:t>
            </a:r>
            <a:r>
              <a:rPr lang="en-US" dirty="0" smtClean="0"/>
              <a:t>. 1-6).</a:t>
            </a:r>
          </a:p>
          <a:p>
            <a:r>
              <a:rPr lang="en-US" dirty="0" smtClean="0"/>
              <a:t>When quoting more than 4 lines, introduce and double-indent.</a:t>
            </a:r>
          </a:p>
          <a:p>
            <a:r>
              <a:rPr lang="en-US" dirty="0" smtClean="0"/>
              <a:t>Preserve the capitalization at the start of each sentence</a:t>
            </a:r>
          </a:p>
          <a:p>
            <a:r>
              <a:rPr lang="en-US" dirty="0" smtClean="0"/>
              <a:t>Present the text exactly as the author intended it (as in the last line above)</a:t>
            </a:r>
          </a:p>
          <a:p>
            <a:r>
              <a:rPr lang="en-US" dirty="0" smtClean="0"/>
              <a:t>AVOID: “The following quotation shows…”</a:t>
            </a:r>
          </a:p>
          <a:p>
            <a:r>
              <a:rPr lang="en-US" dirty="0"/>
              <a:t> </a:t>
            </a:r>
            <a:r>
              <a:rPr lang="en-US" dirty="0" smtClean="0"/>
              <a:t>            “A quote that proves this is…”</a:t>
            </a:r>
          </a:p>
          <a:p>
            <a:r>
              <a:rPr lang="en-US" dirty="0"/>
              <a:t> </a:t>
            </a:r>
            <a:r>
              <a:rPr lang="en-US" dirty="0" smtClean="0"/>
              <a:t>            “One example of this can be found in the passage…”</a:t>
            </a:r>
          </a:p>
          <a:p>
            <a:r>
              <a:rPr lang="en-US" dirty="0"/>
              <a:t> </a:t>
            </a:r>
            <a:r>
              <a:rPr lang="en-US" dirty="0" smtClean="0"/>
              <a:t>            “On page 547, …”</a:t>
            </a:r>
          </a:p>
          <a:p>
            <a:r>
              <a:rPr lang="en-US" dirty="0"/>
              <a:t> </a:t>
            </a:r>
            <a:r>
              <a:rPr lang="en-US" dirty="0" smtClean="0"/>
              <a:t>             Floating quotes that are not connected to any sentence </a:t>
            </a:r>
            <a:endParaRPr lang="en-US" dirty="0"/>
          </a:p>
        </p:txBody>
      </p:sp>
      <p:sp>
        <p:nvSpPr>
          <p:cNvPr id="5" name="Slide Number Placeholder 4"/>
          <p:cNvSpPr>
            <a:spLocks noGrp="1"/>
          </p:cNvSpPr>
          <p:nvPr>
            <p:ph type="sldNum" sz="quarter" idx="12"/>
          </p:nvPr>
        </p:nvSpPr>
        <p:spPr/>
        <p:txBody>
          <a:bodyPr/>
          <a:lstStyle/>
          <a:p>
            <a:fld id="{E6EB4587-CFD4-46FD-ADC9-09FB8494394E}" type="slidenum">
              <a:rPr lang="en-US" smtClean="0"/>
              <a:pPr/>
              <a:t>10</a:t>
            </a:fld>
            <a:endParaRPr lang="en-US"/>
          </a:p>
        </p:txBody>
      </p:sp>
    </p:spTree>
    <p:extLst>
      <p:ext uri="{BB962C8B-B14F-4D97-AF65-F5344CB8AC3E}">
        <p14:creationId xmlns:p14="http://schemas.microsoft.com/office/powerpoint/2010/main" val="3675950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How do I make sure my quote fits into my paper smoothly?  </a:t>
            </a:r>
            <a:r>
              <a:rPr lang="en-US" sz="1400" dirty="0" smtClean="0"/>
              <a:t>Here are a few helpful sentence starters.</a:t>
            </a:r>
            <a:endParaRPr lang="en-US" sz="1400" dirty="0"/>
          </a:p>
        </p:txBody>
      </p:sp>
      <p:sp>
        <p:nvSpPr>
          <p:cNvPr id="3" name="Content Placeholder 2"/>
          <p:cNvSpPr>
            <a:spLocks noGrp="1"/>
          </p:cNvSpPr>
          <p:nvPr>
            <p:ph idx="1"/>
          </p:nvPr>
        </p:nvSpPr>
        <p:spPr/>
        <p:txBody>
          <a:bodyPr/>
          <a:lstStyle/>
          <a:p>
            <a:r>
              <a:rPr lang="en-US" dirty="0" smtClean="0"/>
              <a:t>The character demonstrates that______________.</a:t>
            </a:r>
          </a:p>
          <a:p>
            <a:r>
              <a:rPr lang="en-US" dirty="0" smtClean="0"/>
              <a:t>The data demonstrates that _________________.</a:t>
            </a:r>
          </a:p>
          <a:p>
            <a:r>
              <a:rPr lang="en-US" dirty="0" smtClean="0"/>
              <a:t>X states, “__________” (#).</a:t>
            </a:r>
          </a:p>
          <a:p>
            <a:r>
              <a:rPr lang="en-US" dirty="0" smtClean="0"/>
              <a:t>As the prominent scientist X asserts, “__________________” (#).</a:t>
            </a:r>
          </a:p>
          <a:p>
            <a:r>
              <a:rPr lang="en-US" dirty="0" smtClean="0"/>
              <a:t>In the novel, _________, X suggests, “__________________” (#).</a:t>
            </a:r>
          </a:p>
          <a:p>
            <a:r>
              <a:rPr lang="en-US" dirty="0" smtClean="0"/>
              <a:t>X agrees with that assertion when she states, “__________” (#).</a:t>
            </a:r>
          </a:p>
          <a:p>
            <a:r>
              <a:rPr lang="en-US" dirty="0" smtClean="0"/>
              <a:t>By focusing on_______, X overlooks the deeper issue of _______.</a:t>
            </a:r>
          </a:p>
          <a:p>
            <a:r>
              <a:rPr lang="en-US" dirty="0" smtClean="0"/>
              <a:t>X’s theory of ___________is extremely useful because it offers insight into_______.</a:t>
            </a:r>
            <a:endParaRPr lang="en-US" dirty="0"/>
          </a:p>
        </p:txBody>
      </p:sp>
      <p:sp>
        <p:nvSpPr>
          <p:cNvPr id="5" name="Slide Number Placeholder 4"/>
          <p:cNvSpPr>
            <a:spLocks noGrp="1"/>
          </p:cNvSpPr>
          <p:nvPr>
            <p:ph type="sldNum" sz="quarter" idx="12"/>
          </p:nvPr>
        </p:nvSpPr>
        <p:spPr/>
        <p:txBody>
          <a:bodyPr/>
          <a:lstStyle/>
          <a:p>
            <a:fld id="{E6EB4587-CFD4-46FD-ADC9-09FB8494394E}" type="slidenum">
              <a:rPr lang="en-US" smtClean="0"/>
              <a:pPr/>
              <a:t>11</a:t>
            </a:fld>
            <a:endParaRPr lang="en-US"/>
          </a:p>
        </p:txBody>
      </p:sp>
    </p:spTree>
    <p:extLst>
      <p:ext uri="{BB962C8B-B14F-4D97-AF65-F5344CB8AC3E}">
        <p14:creationId xmlns:p14="http://schemas.microsoft.com/office/powerpoint/2010/main" val="772323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t>How do I Create a works cited page?</a:t>
            </a:r>
            <a:r>
              <a:rPr lang="en-US" dirty="0" smtClean="0"/>
              <a:t>	</a:t>
            </a:r>
            <a:endParaRPr lang="en-US" dirty="0"/>
          </a:p>
        </p:txBody>
      </p:sp>
      <p:sp>
        <p:nvSpPr>
          <p:cNvPr id="3" name="Content Placeholder 2"/>
          <p:cNvSpPr>
            <a:spLocks noGrp="1"/>
          </p:cNvSpPr>
          <p:nvPr>
            <p:ph idx="1"/>
          </p:nvPr>
        </p:nvSpPr>
        <p:spPr/>
        <p:txBody>
          <a:bodyPr>
            <a:normAutofit/>
          </a:bodyPr>
          <a:lstStyle/>
          <a:p>
            <a:r>
              <a:rPr lang="en-US" sz="2800" dirty="0" smtClean="0"/>
              <a:t>This is your lucky day!  </a:t>
            </a:r>
            <a:r>
              <a:rPr lang="en-US" sz="2800" dirty="0" err="1" smtClean="0"/>
              <a:t>NoodleTools</a:t>
            </a:r>
            <a:r>
              <a:rPr lang="en-US" sz="2800" dirty="0" smtClean="0"/>
              <a:t> (which is paid for you by the school) will create the works cited for you – all you have to do is enter the appropriate information!  And in anticipation of you next question – you can find the link on the KRHS student page.  The user id and password are included in this manual.</a:t>
            </a:r>
            <a:endParaRPr lang="en-US" sz="2800" dirty="0"/>
          </a:p>
        </p:txBody>
      </p:sp>
      <p:sp>
        <p:nvSpPr>
          <p:cNvPr id="5" name="Slide Number Placeholder 4"/>
          <p:cNvSpPr>
            <a:spLocks noGrp="1"/>
          </p:cNvSpPr>
          <p:nvPr>
            <p:ph type="sldNum" sz="quarter" idx="12"/>
          </p:nvPr>
        </p:nvSpPr>
        <p:spPr/>
        <p:txBody>
          <a:bodyPr/>
          <a:lstStyle/>
          <a:p>
            <a:fld id="{E6EB4587-CFD4-46FD-ADC9-09FB8494394E}" type="slidenum">
              <a:rPr lang="en-US" smtClean="0"/>
              <a:pPr/>
              <a:t>12</a:t>
            </a:fld>
            <a:endParaRPr lang="en-US"/>
          </a:p>
        </p:txBody>
      </p:sp>
    </p:spTree>
    <p:extLst>
      <p:ext uri="{BB962C8B-B14F-4D97-AF65-F5344CB8AC3E}">
        <p14:creationId xmlns:p14="http://schemas.microsoft.com/office/powerpoint/2010/main" val="11469128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t>
            </a:r>
            <a:r>
              <a:rPr lang="en-US" dirty="0" err="1" smtClean="0"/>
              <a:t>noodletools</a:t>
            </a:r>
            <a:endParaRPr lang="en-US" dirty="0"/>
          </a:p>
        </p:txBody>
      </p:sp>
      <p:sp>
        <p:nvSpPr>
          <p:cNvPr id="3" name="Content Placeholder 2"/>
          <p:cNvSpPr>
            <a:spLocks noGrp="1"/>
          </p:cNvSpPr>
          <p:nvPr>
            <p:ph idx="1"/>
          </p:nvPr>
        </p:nvSpPr>
        <p:spPr/>
        <p:txBody>
          <a:bodyPr/>
          <a:lstStyle/>
          <a:p>
            <a:r>
              <a:rPr lang="en-US" dirty="0"/>
              <a:t>It is highly recommended you use </a:t>
            </a:r>
            <a:r>
              <a:rPr lang="en-US" dirty="0" err="1"/>
              <a:t>Noodletools</a:t>
            </a:r>
            <a:r>
              <a:rPr lang="en-US" dirty="0"/>
              <a:t> to document your sources.  It is an ideal platform for citing sources MLA  or APA style and will allow you </a:t>
            </a:r>
            <a:r>
              <a:rPr lang="en-US" dirty="0" smtClean="0"/>
              <a:t>to take </a:t>
            </a:r>
            <a:r>
              <a:rPr lang="en-US" dirty="0"/>
              <a:t>notes on each source.  You will be able to effectively organize all your information in one space if you use </a:t>
            </a:r>
            <a:r>
              <a:rPr lang="en-US" dirty="0" err="1"/>
              <a:t>Noodletools</a:t>
            </a:r>
            <a:r>
              <a:rPr lang="en-US" dirty="0"/>
              <a:t>.  Here are the directions:</a:t>
            </a:r>
          </a:p>
          <a:p>
            <a:r>
              <a:rPr lang="en-US" dirty="0"/>
              <a:t>1) From your web browser, type in noodletools.com.</a:t>
            </a:r>
          </a:p>
          <a:p>
            <a:r>
              <a:rPr lang="en-US" dirty="0"/>
              <a:t>2) Click on ‘current users: sign in’ in the top right corner.  (If  you are already a member, proceed to step 7). </a:t>
            </a:r>
          </a:p>
          <a:p>
            <a:r>
              <a:rPr lang="en-US" dirty="0"/>
              <a:t>3) Click on ‘create a personal ID’.</a:t>
            </a:r>
          </a:p>
          <a:p>
            <a:r>
              <a:rPr lang="en-US" dirty="0"/>
              <a:t>4) Click ‘register’ (you have an account linked to a school library).</a:t>
            </a:r>
          </a:p>
          <a:p>
            <a:r>
              <a:rPr lang="en-US" dirty="0"/>
              <a:t>5) Enter ‘</a:t>
            </a:r>
            <a:r>
              <a:rPr lang="en-US" dirty="0" err="1"/>
              <a:t>krhslib</a:t>
            </a:r>
            <a:r>
              <a:rPr lang="en-US" dirty="0"/>
              <a:t>’ for “School/Library Username” and ‘</a:t>
            </a:r>
            <a:r>
              <a:rPr lang="en-US" dirty="0" err="1"/>
              <a:t>krhs</a:t>
            </a:r>
            <a:r>
              <a:rPr lang="en-US" dirty="0"/>
              <a:t>’ for “School/Library Password”.</a:t>
            </a:r>
          </a:p>
        </p:txBody>
      </p:sp>
      <p:sp>
        <p:nvSpPr>
          <p:cNvPr id="5" name="Slide Number Placeholder 4"/>
          <p:cNvSpPr>
            <a:spLocks noGrp="1"/>
          </p:cNvSpPr>
          <p:nvPr>
            <p:ph type="sldNum" sz="quarter" idx="12"/>
          </p:nvPr>
        </p:nvSpPr>
        <p:spPr/>
        <p:txBody>
          <a:bodyPr/>
          <a:lstStyle/>
          <a:p>
            <a:fld id="{E6EB4587-CFD4-46FD-ADC9-09FB8494394E}" type="slidenum">
              <a:rPr lang="en-US" smtClean="0"/>
              <a:pPr/>
              <a:t>13</a:t>
            </a:fld>
            <a:endParaRPr lang="en-US"/>
          </a:p>
        </p:txBody>
      </p:sp>
    </p:spTree>
    <p:extLst>
      <p:ext uri="{BB962C8B-B14F-4D97-AF65-F5344CB8AC3E}">
        <p14:creationId xmlns:p14="http://schemas.microsoft.com/office/powerpoint/2010/main" val="4052617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t>
            </a:r>
            <a:r>
              <a:rPr lang="en-US" dirty="0" err="1" smtClean="0"/>
              <a:t>noodletools</a:t>
            </a:r>
            <a:r>
              <a:rPr lang="en-US" dirty="0" smtClean="0"/>
              <a:t> (cont’d.)</a:t>
            </a:r>
            <a:endParaRPr lang="en-US" dirty="0"/>
          </a:p>
        </p:txBody>
      </p:sp>
      <p:sp>
        <p:nvSpPr>
          <p:cNvPr id="3" name="Content Placeholder 2"/>
          <p:cNvSpPr>
            <a:spLocks noGrp="1"/>
          </p:cNvSpPr>
          <p:nvPr>
            <p:ph idx="1"/>
          </p:nvPr>
        </p:nvSpPr>
        <p:spPr/>
        <p:txBody>
          <a:bodyPr/>
          <a:lstStyle/>
          <a:p>
            <a:r>
              <a:rPr lang="en-US" dirty="0"/>
              <a:t>6) Here you will have to enter some personal information and create a personal ID.  Pick something that is easy for you to remember and please have your password contain both numbers and letters. </a:t>
            </a:r>
          </a:p>
          <a:p>
            <a:r>
              <a:rPr lang="en-US" dirty="0"/>
              <a:t>7) Now you are ready to begin.  Click on ‘begin a new list’ to get started.</a:t>
            </a:r>
          </a:p>
          <a:p>
            <a:r>
              <a:rPr lang="en-US" dirty="0"/>
              <a:t>8) More often that not, you will select ‘MLA advanced’ for your Works Cited page,  but you have several options, depending on what your instructor requires.  Type a title for your list. </a:t>
            </a:r>
          </a:p>
          <a:p>
            <a:r>
              <a:rPr lang="en-US" dirty="0"/>
              <a:t>9) From here, you can access any kind of citation you need to make.  You will need to make entries for all your sources.  </a:t>
            </a:r>
            <a:r>
              <a:rPr lang="en-US" dirty="0" err="1"/>
              <a:t>Noodletools</a:t>
            </a:r>
            <a:r>
              <a:rPr lang="en-US" dirty="0"/>
              <a:t> is also helpful because it will provide a guide for both MLA and APA style, in the top right corner of every page you have on your Works Cited page. </a:t>
            </a:r>
          </a:p>
        </p:txBody>
      </p:sp>
      <p:sp>
        <p:nvSpPr>
          <p:cNvPr id="5" name="Slide Number Placeholder 4"/>
          <p:cNvSpPr>
            <a:spLocks noGrp="1"/>
          </p:cNvSpPr>
          <p:nvPr>
            <p:ph type="sldNum" sz="quarter" idx="12"/>
          </p:nvPr>
        </p:nvSpPr>
        <p:spPr/>
        <p:txBody>
          <a:bodyPr/>
          <a:lstStyle/>
          <a:p>
            <a:fld id="{E6EB4587-CFD4-46FD-ADC9-09FB8494394E}" type="slidenum">
              <a:rPr lang="en-US" smtClean="0"/>
              <a:pPr/>
              <a:t>14</a:t>
            </a:fld>
            <a:endParaRPr lang="en-US"/>
          </a:p>
        </p:txBody>
      </p:sp>
    </p:spTree>
    <p:extLst>
      <p:ext uri="{BB962C8B-B14F-4D97-AF65-F5344CB8AC3E}">
        <p14:creationId xmlns:p14="http://schemas.microsoft.com/office/powerpoint/2010/main" val="26374821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sharing on </a:t>
            </a:r>
            <a:r>
              <a:rPr lang="en-US" dirty="0" err="1" smtClean="0"/>
              <a:t>noodletools</a:t>
            </a:r>
            <a:endParaRPr lang="en-US" dirty="0"/>
          </a:p>
        </p:txBody>
      </p:sp>
      <p:sp>
        <p:nvSpPr>
          <p:cNvPr id="3" name="Content Placeholder 2"/>
          <p:cNvSpPr>
            <a:spLocks noGrp="1"/>
          </p:cNvSpPr>
          <p:nvPr>
            <p:ph idx="1"/>
          </p:nvPr>
        </p:nvSpPr>
        <p:spPr/>
        <p:txBody>
          <a:bodyPr/>
          <a:lstStyle/>
          <a:p>
            <a:r>
              <a:rPr lang="en-US" dirty="0" err="1"/>
              <a:t>Noodletools</a:t>
            </a:r>
            <a:r>
              <a:rPr lang="en-US" dirty="0"/>
              <a:t> also has the capability of sharing your research project with your instructor.  Your instructor will be able to offer feedback and keep track of your progress once you share your project with them.</a:t>
            </a:r>
          </a:p>
          <a:p>
            <a:pPr>
              <a:buAutoNum type="arabicParenR"/>
            </a:pPr>
            <a:r>
              <a:rPr lang="en-US" dirty="0"/>
              <a:t>Log into your account on </a:t>
            </a:r>
            <a:r>
              <a:rPr lang="en-US" dirty="0" err="1"/>
              <a:t>Noodletools</a:t>
            </a:r>
            <a:r>
              <a:rPr lang="en-US" dirty="0"/>
              <a:t>.</a:t>
            </a:r>
          </a:p>
          <a:p>
            <a:pPr>
              <a:buAutoNum type="arabicParenR"/>
            </a:pPr>
            <a:r>
              <a:rPr lang="en-US" dirty="0"/>
              <a:t>Once you log in, you will be at your Lists page.  Click on the List you started for your research project.</a:t>
            </a:r>
          </a:p>
          <a:p>
            <a:pPr>
              <a:buAutoNum type="arabicParenR"/>
            </a:pPr>
            <a:r>
              <a:rPr lang="en-US" dirty="0"/>
              <a:t>Under the “Components” heading (left hand side of the page) are some headings.  Click on the one labeled “Bibliography”.  You will now be in your Works Cited page.</a:t>
            </a:r>
          </a:p>
          <a:p>
            <a:pPr>
              <a:buAutoNum type="arabicParenR"/>
            </a:pPr>
            <a:r>
              <a:rPr lang="en-US" dirty="0"/>
              <a:t>Near the top of the page is a tab marked “Share”.  Click this.</a:t>
            </a:r>
          </a:p>
          <a:p>
            <a:pPr>
              <a:buAutoNum type="arabicParenR"/>
            </a:pPr>
            <a:r>
              <a:rPr lang="en-US" dirty="0"/>
              <a:t>There is an empty box marked “Assignment Drop Box”.  You will enter the information your instructor has provided for you to share your assignment with them. </a:t>
            </a:r>
          </a:p>
          <a:p>
            <a:endParaRPr lang="en-US" dirty="0"/>
          </a:p>
        </p:txBody>
      </p:sp>
      <p:sp>
        <p:nvSpPr>
          <p:cNvPr id="5" name="Slide Number Placeholder 4"/>
          <p:cNvSpPr>
            <a:spLocks noGrp="1"/>
          </p:cNvSpPr>
          <p:nvPr>
            <p:ph type="sldNum" sz="quarter" idx="12"/>
          </p:nvPr>
        </p:nvSpPr>
        <p:spPr/>
        <p:txBody>
          <a:bodyPr/>
          <a:lstStyle/>
          <a:p>
            <a:fld id="{E6EB4587-CFD4-46FD-ADC9-09FB8494394E}" type="slidenum">
              <a:rPr lang="en-US" smtClean="0"/>
              <a:pPr/>
              <a:t>15</a:t>
            </a:fld>
            <a:endParaRPr lang="en-US"/>
          </a:p>
        </p:txBody>
      </p:sp>
    </p:spTree>
    <p:extLst>
      <p:ext uri="{BB962C8B-B14F-4D97-AF65-F5344CB8AC3E}">
        <p14:creationId xmlns:p14="http://schemas.microsoft.com/office/powerpoint/2010/main" val="2101626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Where do I find the info to put in </a:t>
            </a:r>
            <a:r>
              <a:rPr lang="en-US" sz="2400" dirty="0" err="1" smtClean="0"/>
              <a:t>noodletools</a:t>
            </a:r>
            <a:r>
              <a:rPr lang="en-US" sz="2400" dirty="0" smtClean="0"/>
              <a:t>?  Here’s a  book source:</a:t>
            </a:r>
            <a:endParaRPr lang="en-US" sz="2400" dirty="0"/>
          </a:p>
        </p:txBody>
      </p:sp>
      <p:sp>
        <p:nvSpPr>
          <p:cNvPr id="3" name="Content Placeholder 2"/>
          <p:cNvSpPr>
            <a:spLocks noGrp="1"/>
          </p:cNvSpPr>
          <p:nvPr>
            <p:ph idx="1"/>
          </p:nvPr>
        </p:nvSpPr>
        <p:spPr/>
        <p:txBody>
          <a:bodyPr/>
          <a:lstStyle/>
          <a:p>
            <a:r>
              <a:rPr lang="en-US" dirty="0" smtClean="0"/>
              <a:t>					The publisher information will be near the</a:t>
            </a:r>
          </a:p>
          <a:p>
            <a:r>
              <a:rPr lang="en-US" dirty="0" smtClean="0"/>
              <a:t>					  top of the page.   Include all  info listed. </a:t>
            </a:r>
          </a:p>
          <a:p>
            <a:r>
              <a:rPr lang="en-US" dirty="0" smtClean="0"/>
              <a:t>					Date of publication.  Always go with the </a:t>
            </a:r>
          </a:p>
          <a:p>
            <a:r>
              <a:rPr lang="en-US" dirty="0" smtClean="0"/>
              <a:t>					  most recent date.</a:t>
            </a:r>
          </a:p>
          <a:p>
            <a:endParaRPr lang="en-US" dirty="0" smtClean="0"/>
          </a:p>
          <a:p>
            <a:r>
              <a:rPr lang="en-US" dirty="0" smtClean="0"/>
              <a:t>					If there is more than one city listed, MLA </a:t>
            </a:r>
          </a:p>
          <a:p>
            <a:r>
              <a:rPr lang="en-US" dirty="0" smtClean="0"/>
              <a:t>					  style dictates that you use the city you are</a:t>
            </a:r>
          </a:p>
          <a:p>
            <a:r>
              <a:rPr lang="en-US" dirty="0" smtClean="0"/>
              <a:t>					  geographically closer to. </a:t>
            </a:r>
            <a:endParaRPr lang="en-US" dirty="0"/>
          </a:p>
        </p:txBody>
      </p:sp>
      <p:pic>
        <p:nvPicPr>
          <p:cNvPr id="1026" name="Picture 2" descr="Copyright page from The Bad Place by Dean Koontz"/>
          <p:cNvPicPr>
            <a:picLocks noChangeAspect="1" noChangeArrowheads="1"/>
          </p:cNvPicPr>
          <p:nvPr/>
        </p:nvPicPr>
        <p:blipFill>
          <a:blip r:embed="rId2" cstate="print"/>
          <a:srcRect/>
          <a:stretch>
            <a:fillRect/>
          </a:stretch>
        </p:blipFill>
        <p:spPr bwMode="auto">
          <a:xfrm>
            <a:off x="914400" y="1295400"/>
            <a:ext cx="3190875" cy="3228975"/>
          </a:xfrm>
          <a:prstGeom prst="rect">
            <a:avLst/>
          </a:prstGeom>
          <a:noFill/>
        </p:spPr>
      </p:pic>
      <p:cxnSp>
        <p:nvCxnSpPr>
          <p:cNvPr id="6" name="Straight Arrow Connector 5"/>
          <p:cNvCxnSpPr/>
          <p:nvPr/>
        </p:nvCxnSpPr>
        <p:spPr>
          <a:xfrm flipH="1">
            <a:off x="2590800" y="1676400"/>
            <a:ext cx="1905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2133600" y="1981200"/>
            <a:ext cx="22860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E6EB4587-CFD4-46FD-ADC9-09FB8494394E}" type="slidenum">
              <a:rPr lang="en-US" smtClean="0"/>
              <a:pPr/>
              <a:t>16</a:t>
            </a:fld>
            <a:endParaRPr lang="en-US"/>
          </a:p>
        </p:txBody>
      </p:sp>
    </p:spTree>
    <p:extLst>
      <p:ext uri="{BB962C8B-B14F-4D97-AF65-F5344CB8AC3E}">
        <p14:creationId xmlns:p14="http://schemas.microsoft.com/office/powerpoint/2010/main" val="11933877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look for when citing sources - table of contents</a:t>
            </a:r>
            <a:endParaRPr lang="en-US" dirty="0"/>
          </a:p>
        </p:txBody>
      </p:sp>
      <p:sp>
        <p:nvSpPr>
          <p:cNvPr id="3" name="Content Placeholder 2"/>
          <p:cNvSpPr>
            <a:spLocks noGrp="1"/>
          </p:cNvSpPr>
          <p:nvPr>
            <p:ph idx="1"/>
          </p:nvPr>
        </p:nvSpPr>
        <p:spPr/>
        <p:txBody>
          <a:bodyPr/>
          <a:lstStyle/>
          <a:p>
            <a:r>
              <a:rPr lang="en-US" dirty="0" smtClean="0"/>
              <a:t/>
            </a:r>
            <a:br>
              <a:rPr lang="en-US" dirty="0" smtClean="0"/>
            </a:br>
            <a:r>
              <a:rPr lang="en-US" dirty="0" smtClean="0"/>
              <a:t/>
            </a:r>
            <a:br>
              <a:rPr lang="en-US" dirty="0" smtClean="0"/>
            </a:br>
            <a:r>
              <a:rPr lang="en-US" dirty="0" smtClean="0"/>
              <a:t>						If you are using only</a:t>
            </a:r>
          </a:p>
          <a:p>
            <a:r>
              <a:rPr lang="en-US" dirty="0" smtClean="0"/>
              <a:t>							 a specific section of</a:t>
            </a:r>
          </a:p>
          <a:p>
            <a:r>
              <a:rPr lang="en-US" dirty="0" smtClean="0"/>
              <a:t>							 a book, make sure</a:t>
            </a:r>
          </a:p>
          <a:p>
            <a:r>
              <a:rPr lang="en-US" dirty="0" smtClean="0"/>
              <a:t>							 you cite that section</a:t>
            </a:r>
          </a:p>
          <a:p>
            <a:r>
              <a:rPr lang="en-US" dirty="0" smtClean="0"/>
              <a:t>							 as opposed to citing</a:t>
            </a:r>
          </a:p>
          <a:p>
            <a:r>
              <a:rPr lang="en-US" dirty="0" smtClean="0"/>
              <a:t>							 the entire book. </a:t>
            </a:r>
          </a:p>
          <a:p>
            <a:r>
              <a:rPr lang="en-US" dirty="0" smtClean="0"/>
              <a:t>							Specific chapter.</a:t>
            </a:r>
            <a:endParaRPr lang="en-US" dirty="0"/>
          </a:p>
        </p:txBody>
      </p:sp>
      <p:pic>
        <p:nvPicPr>
          <p:cNvPr id="33794" name="Picture 2" descr="http://www.parentchildbookclub.com/images/toc2.jpg">
            <a:hlinkClick r:id="rId2"/>
          </p:cNvPr>
          <p:cNvPicPr>
            <a:picLocks noChangeAspect="1" noChangeArrowheads="1"/>
          </p:cNvPicPr>
          <p:nvPr/>
        </p:nvPicPr>
        <p:blipFill>
          <a:blip r:embed="rId3" cstate="print"/>
          <a:srcRect/>
          <a:stretch>
            <a:fillRect/>
          </a:stretch>
        </p:blipFill>
        <p:spPr bwMode="auto">
          <a:xfrm>
            <a:off x="1676400" y="1219201"/>
            <a:ext cx="4648200" cy="5097352"/>
          </a:xfrm>
          <a:prstGeom prst="rect">
            <a:avLst/>
          </a:prstGeom>
          <a:noFill/>
        </p:spPr>
      </p:pic>
      <p:cxnSp>
        <p:nvCxnSpPr>
          <p:cNvPr id="6" name="Straight Arrow Connector 5"/>
          <p:cNvCxnSpPr/>
          <p:nvPr/>
        </p:nvCxnSpPr>
        <p:spPr>
          <a:xfrm flipH="1" flipV="1">
            <a:off x="4267200" y="3733800"/>
            <a:ext cx="32004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E6EB4587-CFD4-46FD-ADC9-09FB8494394E}" type="slidenum">
              <a:rPr lang="en-US" smtClean="0"/>
              <a:pPr/>
              <a:t>17</a:t>
            </a:fld>
            <a:endParaRPr lang="en-US"/>
          </a:p>
        </p:txBody>
      </p:sp>
    </p:spTree>
    <p:extLst>
      <p:ext uri="{BB962C8B-B14F-4D97-AF65-F5344CB8AC3E}">
        <p14:creationId xmlns:p14="http://schemas.microsoft.com/office/powerpoint/2010/main" val="40679709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look for when citing websites	</a:t>
            </a:r>
            <a:endParaRPr lang="en-US" dirty="0"/>
          </a:p>
        </p:txBody>
      </p:sp>
      <p:sp>
        <p:nvSpPr>
          <p:cNvPr id="3" name="Content Placeholder 2"/>
          <p:cNvSpPr>
            <a:spLocks noGrp="1"/>
          </p:cNvSpPr>
          <p:nvPr>
            <p:ph idx="1"/>
          </p:nvPr>
        </p:nvSpPr>
        <p:spPr/>
        <p:txBody>
          <a:bodyPr>
            <a:normAutofit/>
          </a:bodyPr>
          <a:lstStyle/>
          <a:p>
            <a:pPr algn="ctr"/>
            <a:endParaRPr lang="en-US" sz="2000" dirty="0" smtClean="0"/>
          </a:p>
          <a:p>
            <a:pPr algn="ctr"/>
            <a:r>
              <a:rPr lang="en-US" sz="2000" dirty="0" smtClean="0"/>
              <a:t>Please see Appendix F for further details and examples. </a:t>
            </a:r>
            <a:endParaRPr lang="en-US" sz="2000" dirty="0"/>
          </a:p>
        </p:txBody>
      </p:sp>
      <p:sp>
        <p:nvSpPr>
          <p:cNvPr id="5" name="Slide Number Placeholder 4"/>
          <p:cNvSpPr>
            <a:spLocks noGrp="1"/>
          </p:cNvSpPr>
          <p:nvPr>
            <p:ph type="sldNum" sz="quarter" idx="12"/>
          </p:nvPr>
        </p:nvSpPr>
        <p:spPr/>
        <p:txBody>
          <a:bodyPr/>
          <a:lstStyle/>
          <a:p>
            <a:fld id="{E6EB4587-CFD4-46FD-ADC9-09FB8494394E}" type="slidenum">
              <a:rPr lang="en-US" smtClean="0"/>
              <a:pPr/>
              <a:t>18</a:t>
            </a:fld>
            <a:endParaRPr lang="en-US"/>
          </a:p>
        </p:txBody>
      </p:sp>
    </p:spTree>
    <p:extLst>
      <p:ext uri="{BB962C8B-B14F-4D97-AF65-F5344CB8AC3E}">
        <p14:creationId xmlns:p14="http://schemas.microsoft.com/office/powerpoint/2010/main" val="36098348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is what A Works Cited looks like</a:t>
            </a:r>
            <a:endParaRPr lang="en-US" dirty="0"/>
          </a:p>
        </p:txBody>
      </p:sp>
      <p:sp>
        <p:nvSpPr>
          <p:cNvPr id="3" name="Content Placeholder 2"/>
          <p:cNvSpPr>
            <a:spLocks noGrp="1"/>
          </p:cNvSpPr>
          <p:nvPr>
            <p:ph idx="1"/>
          </p:nvPr>
        </p:nvSpPr>
        <p:spPr>
          <a:xfrm>
            <a:off x="822960" y="914400"/>
            <a:ext cx="7520940" cy="3962400"/>
          </a:xfrm>
        </p:spPr>
        <p:txBody>
          <a:bodyPr>
            <a:normAutofit fontScale="85000" lnSpcReduction="20000"/>
          </a:bodyPr>
          <a:lstStyle/>
          <a:p>
            <a:pPr algn="ctr"/>
            <a:r>
              <a:rPr lang="en-US" dirty="0"/>
              <a:t>Works Cited </a:t>
            </a:r>
            <a:br>
              <a:rPr lang="en-US" dirty="0"/>
            </a:br>
            <a:endParaRPr lang="en-US" dirty="0"/>
          </a:p>
          <a:p>
            <a:pPr>
              <a:lnSpc>
                <a:spcPct val="120000"/>
              </a:lnSpc>
            </a:pPr>
            <a:r>
              <a:rPr lang="en-US" dirty="0" err="1"/>
              <a:t>Albom</a:t>
            </a:r>
            <a:r>
              <a:rPr lang="en-US" dirty="0"/>
              <a:t>, Mitch. </a:t>
            </a:r>
            <a:r>
              <a:rPr lang="en-US" i="1" dirty="0" smtClean="0"/>
              <a:t>Tuesdays With </a:t>
            </a:r>
            <a:r>
              <a:rPr lang="en-US" i="1" dirty="0" err="1"/>
              <a:t>Morrie</a:t>
            </a:r>
            <a:r>
              <a:rPr lang="en-US" dirty="0"/>
              <a:t>. New York: Doubleday, 1997. Print</a:t>
            </a:r>
            <a:r>
              <a:rPr lang="en-US" dirty="0" smtClean="0"/>
              <a:t>.</a:t>
            </a:r>
          </a:p>
          <a:p>
            <a:pPr>
              <a:lnSpc>
                <a:spcPct val="120000"/>
              </a:lnSpc>
            </a:pPr>
            <a:r>
              <a:rPr lang="en-US" dirty="0" err="1" smtClean="0"/>
              <a:t>Felluga</a:t>
            </a:r>
            <a:r>
              <a:rPr lang="en-US" dirty="0"/>
              <a:t>, Dino. </a:t>
            </a:r>
            <a:r>
              <a:rPr lang="en-US" i="1" dirty="0"/>
              <a:t>Guide to Literary and Critical Theory</a:t>
            </a:r>
            <a:r>
              <a:rPr lang="en-US" dirty="0"/>
              <a:t>. Purdue U, 28 Nov. 2003. Web. 10 May </a:t>
            </a:r>
            <a:endParaRPr lang="en-US" dirty="0" smtClean="0"/>
          </a:p>
          <a:p>
            <a:pPr>
              <a:lnSpc>
                <a:spcPct val="120000"/>
              </a:lnSpc>
            </a:pPr>
            <a:r>
              <a:rPr lang="en-US" dirty="0" smtClean="0"/>
              <a:t>	2006</a:t>
            </a:r>
            <a:r>
              <a:rPr lang="en-US" dirty="0"/>
              <a:t>.</a:t>
            </a:r>
          </a:p>
          <a:p>
            <a:pPr>
              <a:lnSpc>
                <a:spcPct val="120000"/>
              </a:lnSpc>
            </a:pPr>
            <a:r>
              <a:rPr lang="en-US" dirty="0"/>
              <a:t>Hoffman, Michael. “Leonard Euler.” USNA, 2013. Web. 17 Jan. 2013. &lt;usna.edu/users/math/</a:t>
            </a:r>
          </a:p>
          <a:p>
            <a:pPr>
              <a:lnSpc>
                <a:spcPct val="120000"/>
              </a:lnSpc>
            </a:pPr>
            <a:r>
              <a:rPr lang="en-US" dirty="0" smtClean="0"/>
              <a:t>	</a:t>
            </a:r>
            <a:r>
              <a:rPr lang="en-US" dirty="0" err="1" smtClean="0"/>
              <a:t>Meh</a:t>
            </a:r>
            <a:r>
              <a:rPr lang="en-US" dirty="0" smtClean="0"/>
              <a:t>/euler.html</a:t>
            </a:r>
            <a:r>
              <a:rPr lang="en-US" dirty="0"/>
              <a:t>&gt;.</a:t>
            </a:r>
          </a:p>
          <a:p>
            <a:pPr>
              <a:lnSpc>
                <a:spcPct val="120000"/>
              </a:lnSpc>
            </a:pPr>
            <a:r>
              <a:rPr lang="en-US" dirty="0" smtClean="0"/>
              <a:t>“</a:t>
            </a:r>
            <a:r>
              <a:rPr lang="en-US" dirty="0"/>
              <a:t>How to Make Vegetarian Chili.” </a:t>
            </a:r>
            <a:r>
              <a:rPr lang="en-US" i="1" dirty="0" err="1"/>
              <a:t>eHow</a:t>
            </a:r>
            <a:r>
              <a:rPr lang="en-US" dirty="0"/>
              <a:t>. Demand Media, </a:t>
            </a:r>
            <a:r>
              <a:rPr lang="en-US" dirty="0" err="1"/>
              <a:t>n.d.</a:t>
            </a:r>
            <a:r>
              <a:rPr lang="en-US" dirty="0"/>
              <a:t> Web. 24 Feb. 2009.</a:t>
            </a:r>
          </a:p>
          <a:p>
            <a:pPr>
              <a:lnSpc>
                <a:spcPct val="120000"/>
              </a:lnSpc>
            </a:pPr>
            <a:r>
              <a:rPr lang="en-US" dirty="0" smtClean="0"/>
              <a:t>“</a:t>
            </a:r>
            <a:r>
              <a:rPr lang="en-US" dirty="0"/>
              <a:t>Points of Concurrency.” Math Open Reference, 2009. Web. 17 Jan. 2013. </a:t>
            </a:r>
            <a:endParaRPr lang="en-US" dirty="0" smtClean="0"/>
          </a:p>
          <a:p>
            <a:pPr>
              <a:lnSpc>
                <a:spcPct val="120000"/>
              </a:lnSpc>
            </a:pPr>
            <a:r>
              <a:rPr lang="en-US" dirty="0" smtClean="0"/>
              <a:t>	&lt;</a:t>
            </a:r>
            <a:r>
              <a:rPr lang="en-US" dirty="0"/>
              <a:t>www.mathopenref.com/concurrentpoints.html&gt;.</a:t>
            </a:r>
          </a:p>
          <a:p>
            <a:pPr>
              <a:lnSpc>
                <a:spcPct val="120000"/>
              </a:lnSpc>
            </a:pPr>
            <a:r>
              <a:rPr lang="en-US" i="1" dirty="0" smtClean="0"/>
              <a:t>The </a:t>
            </a:r>
            <a:r>
              <a:rPr lang="en-US" i="1" dirty="0"/>
              <a:t>Purdue OWL Family of Sites</a:t>
            </a:r>
            <a:r>
              <a:rPr lang="en-US" dirty="0"/>
              <a:t>. The Writing Lab and OWL at Purdue and Purdue U, 2008. Web. 23 Apr. 2008. </a:t>
            </a:r>
            <a:br>
              <a:rPr lang="en-US" dirty="0"/>
            </a:br>
            <a:endParaRPr lang="en-US" dirty="0"/>
          </a:p>
          <a:p>
            <a:endParaRPr lang="en-US" dirty="0"/>
          </a:p>
        </p:txBody>
      </p:sp>
      <p:sp>
        <p:nvSpPr>
          <p:cNvPr id="5" name="Slide Number Placeholder 4"/>
          <p:cNvSpPr>
            <a:spLocks noGrp="1"/>
          </p:cNvSpPr>
          <p:nvPr>
            <p:ph type="sldNum" sz="quarter" idx="12"/>
          </p:nvPr>
        </p:nvSpPr>
        <p:spPr/>
        <p:txBody>
          <a:bodyPr/>
          <a:lstStyle/>
          <a:p>
            <a:fld id="{E6EB4587-CFD4-46FD-ADC9-09FB8494394E}" type="slidenum">
              <a:rPr lang="en-US" smtClean="0"/>
              <a:pPr/>
              <a:t>19</a:t>
            </a:fld>
            <a:endParaRPr lang="en-US"/>
          </a:p>
        </p:txBody>
      </p:sp>
    </p:spTree>
    <p:extLst>
      <p:ext uri="{BB962C8B-B14F-4D97-AF65-F5344CB8AC3E}">
        <p14:creationId xmlns:p14="http://schemas.microsoft.com/office/powerpoint/2010/main" val="1131788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Are the Basic requirements?	</a:t>
            </a:r>
            <a:endParaRPr lang="en-US" dirty="0"/>
          </a:p>
        </p:txBody>
      </p:sp>
      <p:sp>
        <p:nvSpPr>
          <p:cNvPr id="3" name="Content Placeholder 2"/>
          <p:cNvSpPr>
            <a:spLocks noGrp="1"/>
          </p:cNvSpPr>
          <p:nvPr>
            <p:ph idx="1"/>
          </p:nvPr>
        </p:nvSpPr>
        <p:spPr/>
        <p:txBody>
          <a:bodyPr/>
          <a:lstStyle/>
          <a:p>
            <a:r>
              <a:rPr lang="en-US" sz="1800" dirty="0" smtClean="0"/>
              <a:t>Great question! Here they are –</a:t>
            </a:r>
          </a:p>
          <a:p>
            <a:pPr>
              <a:buAutoNum type="arabicPeriod"/>
            </a:pPr>
            <a:r>
              <a:rPr lang="en-US" dirty="0" smtClean="0"/>
              <a:t>Times New Roman</a:t>
            </a:r>
          </a:p>
          <a:p>
            <a:pPr>
              <a:buAutoNum type="arabicPeriod"/>
            </a:pPr>
            <a:r>
              <a:rPr lang="en-US" dirty="0" smtClean="0"/>
              <a:t>12 point font</a:t>
            </a:r>
          </a:p>
          <a:p>
            <a:pPr>
              <a:buAutoNum type="arabicPeriod"/>
            </a:pPr>
            <a:r>
              <a:rPr lang="en-US" dirty="0" smtClean="0"/>
              <a:t>1 inch margins around</a:t>
            </a:r>
          </a:p>
          <a:p>
            <a:pPr>
              <a:buAutoNum type="arabicPeriod"/>
            </a:pPr>
            <a:r>
              <a:rPr lang="en-US" dirty="0" smtClean="0"/>
              <a:t>Page numbers in upper right hand corner</a:t>
            </a:r>
          </a:p>
          <a:p>
            <a:pPr>
              <a:buAutoNum type="arabicPeriod"/>
            </a:pPr>
            <a:r>
              <a:rPr lang="en-US" dirty="0" smtClean="0"/>
              <a:t>Titles are required</a:t>
            </a:r>
          </a:p>
          <a:p>
            <a:pPr>
              <a:buAutoNum type="arabicPeriod"/>
            </a:pPr>
            <a:r>
              <a:rPr lang="en-US" dirty="0" smtClean="0"/>
              <a:t>Header should be single spaced</a:t>
            </a:r>
          </a:p>
          <a:p>
            <a:pPr>
              <a:buAutoNum type="arabicPeriod"/>
            </a:pPr>
            <a:r>
              <a:rPr lang="en-US" dirty="0" smtClean="0"/>
              <a:t>The rest of the paper – double spaced</a:t>
            </a:r>
          </a:p>
          <a:p>
            <a:pPr>
              <a:buAutoNum type="arabicPeriod"/>
            </a:pPr>
            <a:r>
              <a:rPr lang="en-US" dirty="0" smtClean="0"/>
              <a:t>In text citations are a MUST</a:t>
            </a:r>
          </a:p>
          <a:p>
            <a:pPr>
              <a:buAutoNum type="arabicPeriod"/>
            </a:pPr>
            <a:r>
              <a:rPr lang="en-US" dirty="0" smtClean="0"/>
              <a:t>Works cited page is a MUST</a:t>
            </a:r>
            <a:endParaRPr lang="en-US" dirty="0"/>
          </a:p>
        </p:txBody>
      </p:sp>
      <p:sp>
        <p:nvSpPr>
          <p:cNvPr id="5" name="Slide Number Placeholder 4"/>
          <p:cNvSpPr>
            <a:spLocks noGrp="1"/>
          </p:cNvSpPr>
          <p:nvPr>
            <p:ph type="sldNum" sz="quarter" idx="12"/>
          </p:nvPr>
        </p:nvSpPr>
        <p:spPr/>
        <p:txBody>
          <a:bodyPr/>
          <a:lstStyle/>
          <a:p>
            <a:fld id="{E6EB4587-CFD4-46FD-ADC9-09FB8494394E}" type="slidenum">
              <a:rPr lang="en-US" smtClean="0"/>
              <a:pPr/>
              <a:t>2</a:t>
            </a:fld>
            <a:endParaRPr lang="en-US"/>
          </a:p>
        </p:txBody>
      </p:sp>
    </p:spTree>
    <p:extLst>
      <p:ext uri="{BB962C8B-B14F-4D97-AF65-F5344CB8AC3E}">
        <p14:creationId xmlns:p14="http://schemas.microsoft.com/office/powerpoint/2010/main" val="26974178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 for your works cited</a:t>
            </a:r>
            <a:endParaRPr lang="en-US" dirty="0"/>
          </a:p>
        </p:txBody>
      </p:sp>
      <p:sp>
        <p:nvSpPr>
          <p:cNvPr id="3" name="Content Placeholder 2"/>
          <p:cNvSpPr>
            <a:spLocks noGrp="1"/>
          </p:cNvSpPr>
          <p:nvPr>
            <p:ph idx="1"/>
          </p:nvPr>
        </p:nvSpPr>
        <p:spPr/>
        <p:txBody>
          <a:bodyPr>
            <a:normAutofit fontScale="92500"/>
          </a:bodyPr>
          <a:lstStyle/>
          <a:p>
            <a:r>
              <a:rPr lang="en-US" dirty="0" smtClean="0"/>
              <a:t>Some teachers require the URL. MLA no longer does, but if your teacher wants you to include it, it goes in brackets at the end. &lt;www.blahblahblah.com &gt;. </a:t>
            </a:r>
          </a:p>
          <a:p>
            <a:r>
              <a:rPr lang="en-US" dirty="0" smtClean="0"/>
              <a:t>The Purdue Owl is a really good resource </a:t>
            </a:r>
          </a:p>
          <a:p>
            <a:r>
              <a:rPr lang="en-US" dirty="0" smtClean="0"/>
              <a:t>Remember to use </a:t>
            </a:r>
            <a:r>
              <a:rPr lang="en-US" i="1" dirty="0" err="1" smtClean="0"/>
              <a:t>n.p</a:t>
            </a:r>
            <a:r>
              <a:rPr lang="en-US" i="1" dirty="0" smtClean="0"/>
              <a:t>.</a:t>
            </a:r>
            <a:r>
              <a:rPr lang="en-US" dirty="0" smtClean="0"/>
              <a:t> if no publisher name is available and </a:t>
            </a:r>
            <a:r>
              <a:rPr lang="en-US" i="1" dirty="0" err="1" smtClean="0"/>
              <a:t>n.d</a:t>
            </a:r>
            <a:r>
              <a:rPr lang="en-US" i="1" dirty="0" smtClean="0"/>
              <a:t>.</a:t>
            </a:r>
            <a:r>
              <a:rPr lang="en-US" dirty="0" smtClean="0"/>
              <a:t> if no publishing date is given – </a:t>
            </a:r>
            <a:r>
              <a:rPr lang="en-US" sz="2200" dirty="0" smtClean="0"/>
              <a:t>students should scroll all the way to the bottom of a page before they say there’s no information. </a:t>
            </a:r>
          </a:p>
          <a:p>
            <a:r>
              <a:rPr lang="en-US" dirty="0" smtClean="0"/>
              <a:t>Entries should be in alphabetical order by first word of the entry. Here’s a general sample: </a:t>
            </a:r>
          </a:p>
          <a:p>
            <a:r>
              <a:rPr lang="en-US" dirty="0" smtClean="0"/>
              <a:t>Editor, author, or compiler name (if available). </a:t>
            </a:r>
            <a:r>
              <a:rPr lang="en-US" i="1" dirty="0" smtClean="0"/>
              <a:t>Name of Site</a:t>
            </a:r>
            <a:r>
              <a:rPr lang="en-US" dirty="0" smtClean="0"/>
              <a:t>. Version number. Name of  institution/organization affiliated with the site (sponsor or publisher), date of resource creation (if available). Medium of publication. Date of access.</a:t>
            </a:r>
          </a:p>
          <a:p>
            <a:r>
              <a:rPr lang="en-US" dirty="0" smtClean="0"/>
              <a:t>How many sources do I need?  Ask your teacher!  Each teacher, in fact each assignment, will have different requirements.</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E6EB4587-CFD4-46FD-ADC9-09FB8494394E}"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Where should I look for research?</a:t>
            </a:r>
            <a:endParaRPr lang="en-US" dirty="0"/>
          </a:p>
        </p:txBody>
      </p:sp>
      <p:sp>
        <p:nvSpPr>
          <p:cNvPr id="3" name="Content Placeholder 2"/>
          <p:cNvSpPr>
            <a:spLocks noGrp="1"/>
          </p:cNvSpPr>
          <p:nvPr>
            <p:ph idx="1"/>
          </p:nvPr>
        </p:nvSpPr>
        <p:spPr/>
        <p:txBody>
          <a:bodyPr>
            <a:normAutofit fontScale="92500" lnSpcReduction="20000"/>
          </a:bodyPr>
          <a:lstStyle/>
          <a:p>
            <a:r>
              <a:rPr lang="en-US" sz="1800" dirty="0"/>
              <a:t>You want useful research that is accredited as authoritarian so your paper has credibility.  As such, you want to avoid conducting a basic Google search or using websites ending in .com.  </a:t>
            </a:r>
            <a:r>
              <a:rPr lang="en-US" sz="1800" dirty="0" err="1"/>
              <a:t>Sparknotes</a:t>
            </a:r>
            <a:r>
              <a:rPr lang="en-US" sz="1800" dirty="0"/>
              <a:t>, </a:t>
            </a:r>
            <a:r>
              <a:rPr lang="en-US" sz="1800" dirty="0" err="1"/>
              <a:t>S</a:t>
            </a:r>
            <a:r>
              <a:rPr lang="en-US" sz="1800" dirty="0" err="1" smtClean="0"/>
              <a:t>hmoop</a:t>
            </a:r>
            <a:r>
              <a:rPr lang="en-US" sz="1800" dirty="0"/>
              <a:t>, and Wikipedia are some of the pages that should never be used in a formal research document.  The following is a list of resources you can use to access crucial sources to help you in your research:</a:t>
            </a:r>
          </a:p>
          <a:p>
            <a:r>
              <a:rPr lang="en-US" sz="1800" dirty="0"/>
              <a:t>Sussex County Library – anyone with a Sussex County library card can access the databases here, which are numerous and applicable to all disciplines.  KRHS has an account if you do not.  The code you need to enter is 24154000252426.  </a:t>
            </a:r>
          </a:p>
          <a:p>
            <a:r>
              <a:rPr lang="en-US" sz="1800" dirty="0"/>
              <a:t>	sussexcountylibrary.org</a:t>
            </a:r>
          </a:p>
          <a:p>
            <a:r>
              <a:rPr lang="en-US" sz="1800" dirty="0"/>
              <a:t>Facts on File  - a great source for all areas of research, including history, science, and English.  The password and user name are both </a:t>
            </a:r>
            <a:r>
              <a:rPr lang="en-US" sz="1800" dirty="0" err="1"/>
              <a:t>krhs</a:t>
            </a:r>
            <a:r>
              <a:rPr lang="en-US" sz="1800" dirty="0"/>
              <a:t>.</a:t>
            </a:r>
          </a:p>
          <a:p>
            <a:r>
              <a:rPr lang="en-US" sz="1800" dirty="0"/>
              <a:t>	fofweb.com</a:t>
            </a:r>
          </a:p>
          <a:p>
            <a:pPr marL="0" indent="0"/>
            <a:endParaRPr lang="en-US" sz="1800" dirty="0"/>
          </a:p>
        </p:txBody>
      </p:sp>
      <p:sp>
        <p:nvSpPr>
          <p:cNvPr id="5" name="Slide Number Placeholder 4"/>
          <p:cNvSpPr>
            <a:spLocks noGrp="1"/>
          </p:cNvSpPr>
          <p:nvPr>
            <p:ph type="sldNum" sz="quarter" idx="12"/>
          </p:nvPr>
        </p:nvSpPr>
        <p:spPr/>
        <p:txBody>
          <a:bodyPr/>
          <a:lstStyle/>
          <a:p>
            <a:fld id="{E6EB4587-CFD4-46FD-ADC9-09FB8494394E}" type="slidenum">
              <a:rPr lang="en-US" smtClean="0"/>
              <a:pPr/>
              <a:t>21</a:t>
            </a:fld>
            <a:endParaRPr lang="en-US"/>
          </a:p>
        </p:txBody>
      </p:sp>
    </p:spTree>
    <p:extLst>
      <p:ext uri="{BB962C8B-B14F-4D97-AF65-F5344CB8AC3E}">
        <p14:creationId xmlns:p14="http://schemas.microsoft.com/office/powerpoint/2010/main" val="15952699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Here are a few More places to find research</a:t>
            </a:r>
            <a:endParaRPr lang="en-US" sz="2400" dirty="0"/>
          </a:p>
        </p:txBody>
      </p:sp>
      <p:sp>
        <p:nvSpPr>
          <p:cNvPr id="3" name="Content Placeholder 2"/>
          <p:cNvSpPr>
            <a:spLocks noGrp="1"/>
          </p:cNvSpPr>
          <p:nvPr>
            <p:ph idx="1"/>
          </p:nvPr>
        </p:nvSpPr>
        <p:spPr/>
        <p:txBody>
          <a:bodyPr/>
          <a:lstStyle/>
          <a:p>
            <a:r>
              <a:rPr lang="en-US" dirty="0" err="1"/>
              <a:t>Questia</a:t>
            </a:r>
            <a:r>
              <a:rPr lang="en-US" dirty="0"/>
              <a:t> – another all  purpose useful site.  No password needed.  Questia.com</a:t>
            </a:r>
          </a:p>
          <a:p>
            <a:r>
              <a:rPr lang="en-US" dirty="0"/>
              <a:t>Internet Public Library -  another all purpose useful site.  Availability to search by subject .  No password needed.  Ipl.org </a:t>
            </a:r>
          </a:p>
          <a:p>
            <a:r>
              <a:rPr lang="en-US" dirty="0"/>
              <a:t>50 Places to Find Literary Criticism Online – specific to English classes for literary criticisms.  No password needed. </a:t>
            </a:r>
            <a:r>
              <a:rPr lang="en-US" dirty="0">
                <a:hlinkClick r:id="rId2"/>
              </a:rPr>
              <a:t>http://www.ipl.org/div/litcrit/guide.html</a:t>
            </a:r>
            <a:endParaRPr lang="en-US" dirty="0"/>
          </a:p>
          <a:p>
            <a:r>
              <a:rPr lang="en-US" dirty="0" err="1"/>
              <a:t>EBSCOHost</a:t>
            </a:r>
            <a:r>
              <a:rPr lang="en-US" dirty="0"/>
              <a:t> – a great database for current events, particularly in History.  The password and user name are both </a:t>
            </a:r>
            <a:r>
              <a:rPr lang="en-US" dirty="0" err="1"/>
              <a:t>krhs</a:t>
            </a:r>
            <a:r>
              <a:rPr lang="en-US" dirty="0"/>
              <a:t>. </a:t>
            </a:r>
            <a:r>
              <a:rPr lang="en-US" dirty="0">
                <a:hlinkClick r:id="rId3"/>
              </a:rPr>
              <a:t>http://search.ebscohost.com/</a:t>
            </a:r>
            <a:endParaRPr lang="en-US" dirty="0"/>
          </a:p>
          <a:p>
            <a:endParaRPr lang="en-US" dirty="0"/>
          </a:p>
        </p:txBody>
      </p:sp>
      <p:sp>
        <p:nvSpPr>
          <p:cNvPr id="5" name="Slide Number Placeholder 4"/>
          <p:cNvSpPr>
            <a:spLocks noGrp="1"/>
          </p:cNvSpPr>
          <p:nvPr>
            <p:ph type="sldNum" sz="quarter" idx="12"/>
          </p:nvPr>
        </p:nvSpPr>
        <p:spPr/>
        <p:txBody>
          <a:bodyPr/>
          <a:lstStyle/>
          <a:p>
            <a:fld id="{E6EB4587-CFD4-46FD-ADC9-09FB8494394E}" type="slidenum">
              <a:rPr lang="en-US" smtClean="0"/>
              <a:pPr/>
              <a:t>22</a:t>
            </a:fld>
            <a:endParaRPr lang="en-US"/>
          </a:p>
        </p:txBody>
      </p:sp>
    </p:spTree>
    <p:extLst>
      <p:ext uri="{BB962C8B-B14F-4D97-AF65-F5344CB8AC3E}">
        <p14:creationId xmlns:p14="http://schemas.microsoft.com/office/powerpoint/2010/main" val="28151235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Avoid plagiarizing?</a:t>
            </a:r>
            <a:endParaRPr lang="en-US" dirty="0"/>
          </a:p>
        </p:txBody>
      </p:sp>
      <p:sp>
        <p:nvSpPr>
          <p:cNvPr id="3" name="Content Placeholder 2"/>
          <p:cNvSpPr>
            <a:spLocks noGrp="1"/>
          </p:cNvSpPr>
          <p:nvPr>
            <p:ph idx="1"/>
          </p:nvPr>
        </p:nvSpPr>
        <p:spPr/>
        <p:txBody>
          <a:bodyPr/>
          <a:lstStyle/>
          <a:p>
            <a:r>
              <a:rPr lang="en-US" dirty="0" smtClean="0"/>
              <a:t>Plagiarism is using someone else’s words or ideas without giving proper credit – or without any credit at all – to the writer of the original.  Whether plagiarism is intentional or unintentional, it is a serious offense that you can avoid by adhering to the advice for research and composing outlined below. </a:t>
            </a:r>
          </a:p>
          <a:p>
            <a:r>
              <a:rPr lang="en-US" dirty="0" smtClean="0"/>
              <a:t>The following excerpt is from Robert Hughes’ </a:t>
            </a:r>
            <a:r>
              <a:rPr lang="en-US" i="1" dirty="0" smtClean="0"/>
              <a:t>The Fatal Shore</a:t>
            </a:r>
            <a:r>
              <a:rPr lang="en-US" dirty="0" smtClean="0"/>
              <a:t>, an account of the founding of Australia.  The examples of how students tried to use this excerpt illustrate the problem of plagiarism.</a:t>
            </a:r>
          </a:p>
          <a:p>
            <a:endParaRPr lang="en-US" dirty="0" smtClean="0"/>
          </a:p>
          <a:p>
            <a:pPr algn="ctr"/>
            <a:r>
              <a:rPr lang="en-US" dirty="0" smtClean="0"/>
              <a:t>ORIGINAL VERSION</a:t>
            </a:r>
          </a:p>
          <a:p>
            <a:r>
              <a:rPr lang="en-US" dirty="0" smtClean="0"/>
              <a:t>Transportation did not stop crime in England or even slow it down.  The “criminal class” was not eliminated by transportation, and could not be, because transportation did not deal with the causes of crime. </a:t>
            </a:r>
            <a:endParaRPr lang="en-US" dirty="0"/>
          </a:p>
        </p:txBody>
      </p:sp>
      <p:sp>
        <p:nvSpPr>
          <p:cNvPr id="5" name="Slide Number Placeholder 4"/>
          <p:cNvSpPr>
            <a:spLocks noGrp="1"/>
          </p:cNvSpPr>
          <p:nvPr>
            <p:ph type="sldNum" sz="quarter" idx="12"/>
          </p:nvPr>
        </p:nvSpPr>
        <p:spPr/>
        <p:txBody>
          <a:bodyPr/>
          <a:lstStyle/>
          <a:p>
            <a:fld id="{E6EB4587-CFD4-46FD-ADC9-09FB8494394E}" type="slidenum">
              <a:rPr lang="en-US" smtClean="0"/>
              <a:pPr/>
              <a:t>23</a:t>
            </a:fld>
            <a:endParaRPr lang="en-US"/>
          </a:p>
        </p:txBody>
      </p:sp>
    </p:spTree>
    <p:extLst>
      <p:ext uri="{BB962C8B-B14F-4D97-AF65-F5344CB8AC3E}">
        <p14:creationId xmlns:p14="http://schemas.microsoft.com/office/powerpoint/2010/main" val="2076969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Avoiding plagiarism (</a:t>
            </a:r>
            <a:r>
              <a:rPr lang="en-US" dirty="0" err="1" smtClean="0"/>
              <a:t>ConT’D</a:t>
            </a:r>
            <a:r>
              <a:rPr lang="en-US" dirty="0" smtClean="0"/>
              <a:t>.)</a:t>
            </a:r>
            <a:endParaRPr lang="en-US" dirty="0"/>
          </a:p>
        </p:txBody>
      </p:sp>
      <p:sp>
        <p:nvSpPr>
          <p:cNvPr id="3" name="Content Placeholder 2"/>
          <p:cNvSpPr>
            <a:spLocks noGrp="1"/>
          </p:cNvSpPr>
          <p:nvPr>
            <p:ph idx="1"/>
          </p:nvPr>
        </p:nvSpPr>
        <p:spPr/>
        <p:txBody>
          <a:bodyPr/>
          <a:lstStyle/>
          <a:p>
            <a:pPr algn="ctr"/>
            <a:r>
              <a:rPr lang="en-US" u="sng" dirty="0" smtClean="0"/>
              <a:t>VERSION A</a:t>
            </a:r>
          </a:p>
          <a:p>
            <a:r>
              <a:rPr lang="en-US" dirty="0" smtClean="0"/>
              <a:t>Transportation did not stop crime in England or even slow it down.  Criminals were not eliminated by transportation because transportation did not deal with the causes of crime.</a:t>
            </a:r>
          </a:p>
          <a:p>
            <a:endParaRPr lang="en-US" dirty="0" smtClean="0"/>
          </a:p>
          <a:p>
            <a:r>
              <a:rPr lang="en-US" dirty="0" smtClean="0"/>
              <a:t>Version A is plagiarism.  Because the writer of Version A does not indicate in the text or in a parenthetical reference that the words and ideas belong to Hughes, her readers will believe the words are hers.  She has stolen the words and ideas and has attempted to cover the theft by changing or omitting an occasional word.</a:t>
            </a:r>
          </a:p>
          <a:p>
            <a:endParaRPr lang="en-US" dirty="0" smtClean="0"/>
          </a:p>
          <a:p>
            <a:endParaRPr lang="en-US" dirty="0"/>
          </a:p>
        </p:txBody>
      </p:sp>
      <p:sp>
        <p:nvSpPr>
          <p:cNvPr id="5" name="Slide Number Placeholder 4"/>
          <p:cNvSpPr>
            <a:spLocks noGrp="1"/>
          </p:cNvSpPr>
          <p:nvPr>
            <p:ph type="sldNum" sz="quarter" idx="12"/>
          </p:nvPr>
        </p:nvSpPr>
        <p:spPr/>
        <p:txBody>
          <a:bodyPr/>
          <a:lstStyle/>
          <a:p>
            <a:fld id="{E6EB4587-CFD4-46FD-ADC9-09FB8494394E}" type="slidenum">
              <a:rPr lang="en-US" smtClean="0"/>
              <a:pPr/>
              <a:t>24</a:t>
            </a:fld>
            <a:endParaRPr lang="en-US"/>
          </a:p>
        </p:txBody>
      </p:sp>
    </p:spTree>
    <p:extLst>
      <p:ext uri="{BB962C8B-B14F-4D97-AF65-F5344CB8AC3E}">
        <p14:creationId xmlns:p14="http://schemas.microsoft.com/office/powerpoint/2010/main" val="16458884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Avoiding plagiarism (cont’d.)	</a:t>
            </a:r>
            <a:endParaRPr lang="en-US" dirty="0"/>
          </a:p>
        </p:txBody>
      </p:sp>
      <p:sp>
        <p:nvSpPr>
          <p:cNvPr id="3" name="Content Placeholder 2"/>
          <p:cNvSpPr>
            <a:spLocks noGrp="1"/>
          </p:cNvSpPr>
          <p:nvPr>
            <p:ph idx="1"/>
          </p:nvPr>
        </p:nvSpPr>
        <p:spPr>
          <a:xfrm>
            <a:off x="822960" y="1100628"/>
            <a:ext cx="7520940" cy="3928572"/>
          </a:xfrm>
        </p:spPr>
        <p:txBody>
          <a:bodyPr>
            <a:normAutofit lnSpcReduction="10000"/>
          </a:bodyPr>
          <a:lstStyle/>
          <a:p>
            <a:pPr algn="ctr"/>
            <a:r>
              <a:rPr lang="en-US" u="sng" dirty="0" smtClean="0"/>
              <a:t>VERSION B</a:t>
            </a:r>
          </a:p>
          <a:p>
            <a:r>
              <a:rPr lang="en-US" dirty="0" smtClean="0"/>
              <a:t>Hughes argues that transporting criminals from England to Australia “did not stop crime…The ‘criminal class’ was not eliminated by transportation, and could not be, because transportation did not deal with the causes of crime” (168).</a:t>
            </a:r>
          </a:p>
          <a:p>
            <a:endParaRPr lang="en-US" dirty="0" smtClean="0"/>
          </a:p>
          <a:p>
            <a:r>
              <a:rPr lang="en-US" dirty="0" smtClean="0"/>
              <a:t>Version B is one satisfactory way of handling this source material.  The writer has identified her source at the beginning of the sentence, letting readers know who is being quoted.  She then explains the concept of transportation in her own words, placing within quotation marks the parts of the original she wants to quote and using ellipsis points to delete the parts she wants to omit.  She provides a parenthetical reference to the page number in the source listed in the Works Cited.</a:t>
            </a:r>
          </a:p>
          <a:p>
            <a:pPr algn="ctr"/>
            <a:r>
              <a:rPr lang="en-US" dirty="0" smtClean="0"/>
              <a:t>Works Cited</a:t>
            </a:r>
          </a:p>
          <a:p>
            <a:r>
              <a:rPr lang="en-US" dirty="0" smtClean="0"/>
              <a:t>Hughes, Robert.  </a:t>
            </a:r>
            <a:r>
              <a:rPr lang="en-US" u="sng" dirty="0" smtClean="0"/>
              <a:t>The Fatal Shore</a:t>
            </a:r>
            <a:r>
              <a:rPr lang="en-US" dirty="0" smtClean="0"/>
              <a:t>.  New York: Knopf, 1987.</a:t>
            </a:r>
          </a:p>
          <a:p>
            <a:endParaRPr lang="en-US" dirty="0" smtClean="0"/>
          </a:p>
          <a:p>
            <a:endParaRPr lang="en-US" dirty="0"/>
          </a:p>
        </p:txBody>
      </p:sp>
      <p:sp>
        <p:nvSpPr>
          <p:cNvPr id="5" name="Slide Number Placeholder 4"/>
          <p:cNvSpPr>
            <a:spLocks noGrp="1"/>
          </p:cNvSpPr>
          <p:nvPr>
            <p:ph type="sldNum" sz="quarter" idx="12"/>
          </p:nvPr>
        </p:nvSpPr>
        <p:spPr/>
        <p:txBody>
          <a:bodyPr/>
          <a:lstStyle/>
          <a:p>
            <a:fld id="{E6EB4587-CFD4-46FD-ADC9-09FB8494394E}" type="slidenum">
              <a:rPr lang="en-US" smtClean="0"/>
              <a:pPr/>
              <a:t>25</a:t>
            </a:fld>
            <a:endParaRPr lang="en-US"/>
          </a:p>
        </p:txBody>
      </p:sp>
    </p:spTree>
    <p:extLst>
      <p:ext uri="{BB962C8B-B14F-4D97-AF65-F5344CB8AC3E}">
        <p14:creationId xmlns:p14="http://schemas.microsoft.com/office/powerpoint/2010/main" val="13342603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520940" cy="762000"/>
          </a:xfrm>
        </p:spPr>
        <p:txBody>
          <a:bodyPr/>
          <a:lstStyle/>
          <a:p>
            <a:pPr algn="ctr"/>
            <a:r>
              <a:rPr lang="en-US" dirty="0" smtClean="0"/>
              <a:t>Time to Write: </a:t>
            </a:r>
            <a:br>
              <a:rPr lang="en-US" dirty="0" smtClean="0"/>
            </a:br>
            <a:r>
              <a:rPr lang="en-US" dirty="0" smtClean="0"/>
              <a:t>Anatomy of a Paragraph</a:t>
            </a:r>
            <a:endParaRPr lang="en-US" dirty="0"/>
          </a:p>
        </p:txBody>
      </p:sp>
      <p:sp>
        <p:nvSpPr>
          <p:cNvPr id="3" name="Content Placeholder 2"/>
          <p:cNvSpPr>
            <a:spLocks noGrp="1"/>
          </p:cNvSpPr>
          <p:nvPr>
            <p:ph idx="1"/>
          </p:nvPr>
        </p:nvSpPr>
        <p:spPr>
          <a:xfrm>
            <a:off x="457200" y="1100628"/>
            <a:ext cx="7886700" cy="3776172"/>
          </a:xfrm>
        </p:spPr>
        <p:txBody>
          <a:bodyPr>
            <a:normAutofit fontScale="70000" lnSpcReduction="20000"/>
          </a:bodyPr>
          <a:lstStyle/>
          <a:p>
            <a:pPr marL="0" indent="0"/>
            <a:r>
              <a:rPr lang="en-US" sz="2400" dirty="0" smtClean="0"/>
              <a:t>A paragraph is usually defined as a group of sentences that develop a main idea.</a:t>
            </a:r>
          </a:p>
          <a:p>
            <a:pPr marL="0" indent="0"/>
            <a:endParaRPr lang="en-US" sz="2400" dirty="0" smtClean="0"/>
          </a:p>
          <a:p>
            <a:pPr marL="0" indent="0"/>
            <a:r>
              <a:rPr lang="en-US" sz="2400" dirty="0" smtClean="0"/>
              <a:t>A topic sentence:</a:t>
            </a:r>
          </a:p>
          <a:p>
            <a:pPr marL="0" indent="0"/>
            <a:r>
              <a:rPr lang="en-US" sz="2400" dirty="0"/>
              <a:t>	</a:t>
            </a:r>
            <a:r>
              <a:rPr lang="en-US" sz="2400" dirty="0" smtClean="0"/>
              <a:t>states the main idea </a:t>
            </a:r>
          </a:p>
          <a:p>
            <a:pPr marL="0" indent="0"/>
            <a:r>
              <a:rPr lang="en-US" sz="2400" dirty="0"/>
              <a:t>	</a:t>
            </a:r>
            <a:r>
              <a:rPr lang="en-US" sz="2400" dirty="0" smtClean="0"/>
              <a:t>is usually located at the beginning of the paragraph </a:t>
            </a:r>
          </a:p>
          <a:p>
            <a:pPr marL="0" indent="0"/>
            <a:r>
              <a:rPr lang="en-US" sz="2400" dirty="0"/>
              <a:t>	</a:t>
            </a:r>
            <a:r>
              <a:rPr lang="en-US" sz="2400" dirty="0" smtClean="0"/>
              <a:t>may be implied (not directly stated) </a:t>
            </a:r>
          </a:p>
          <a:p>
            <a:pPr marL="0" indent="0"/>
            <a:r>
              <a:rPr lang="en-US" sz="2400" b="1" dirty="0" smtClean="0"/>
              <a:t>Supporting sentences:</a:t>
            </a:r>
          </a:p>
          <a:p>
            <a:pPr marL="0" indent="0"/>
            <a:r>
              <a:rPr lang="en-US" sz="2400" dirty="0"/>
              <a:t>	</a:t>
            </a:r>
            <a:r>
              <a:rPr lang="en-US" sz="2400" dirty="0" smtClean="0"/>
              <a:t>Generally three concrete details are needed to develop a paragraph 	adequately </a:t>
            </a:r>
          </a:p>
          <a:p>
            <a:pPr marL="0" indent="0"/>
            <a:r>
              <a:rPr lang="en-US" sz="2400" b="1" dirty="0" smtClean="0"/>
              <a:t>Clincher Sentence:</a:t>
            </a:r>
          </a:p>
          <a:p>
            <a:pPr marL="0" indent="0"/>
            <a:r>
              <a:rPr lang="en-US" sz="2400" dirty="0"/>
              <a:t>	</a:t>
            </a:r>
            <a:r>
              <a:rPr lang="en-US" sz="2400" b="1" dirty="0" smtClean="0"/>
              <a:t>reemphasizes or restates the main idea</a:t>
            </a:r>
          </a:p>
          <a:p>
            <a:pPr marL="0" indent="0"/>
            <a:r>
              <a:rPr lang="en-US" sz="2400" dirty="0" smtClean="0"/>
              <a:t>	summarizes the information given or suggests a course of action</a:t>
            </a:r>
            <a:endParaRPr lang="en-US" sz="2400" b="1" dirty="0" smtClean="0"/>
          </a:p>
          <a:p>
            <a:pPr marL="466344" lvl="3" indent="0">
              <a:buNone/>
            </a:pPr>
            <a:endParaRPr lang="en-US" sz="2400" dirty="0"/>
          </a:p>
          <a:p>
            <a:pPr lvl="3">
              <a:buFont typeface="Arial" pitchFamily="34" charset="0"/>
              <a:buChar char="•"/>
            </a:pPr>
            <a:endParaRPr lang="en-US" sz="2400" dirty="0" smtClean="0"/>
          </a:p>
        </p:txBody>
      </p:sp>
      <p:sp>
        <p:nvSpPr>
          <p:cNvPr id="5" name="Slide Number Placeholder 4"/>
          <p:cNvSpPr>
            <a:spLocks noGrp="1"/>
          </p:cNvSpPr>
          <p:nvPr>
            <p:ph type="sldNum" sz="quarter" idx="12"/>
          </p:nvPr>
        </p:nvSpPr>
        <p:spPr/>
        <p:txBody>
          <a:bodyPr/>
          <a:lstStyle/>
          <a:p>
            <a:fld id="{E6EB4587-CFD4-46FD-ADC9-09FB8494394E}" type="slidenum">
              <a:rPr lang="en-US" smtClean="0"/>
              <a:pPr/>
              <a:t>26</a:t>
            </a:fld>
            <a:endParaRPr lang="en-US"/>
          </a:p>
        </p:txBody>
      </p:sp>
    </p:spTree>
    <p:extLst>
      <p:ext uri="{BB962C8B-B14F-4D97-AF65-F5344CB8AC3E}">
        <p14:creationId xmlns:p14="http://schemas.microsoft.com/office/powerpoint/2010/main" val="37185529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701040"/>
          </a:xfrm>
        </p:spPr>
        <p:txBody>
          <a:bodyPr/>
          <a:lstStyle/>
          <a:p>
            <a:r>
              <a:rPr lang="en-US" dirty="0" smtClean="0"/>
              <a:t>The </a:t>
            </a:r>
            <a:r>
              <a:rPr lang="en-US" dirty="0" err="1" smtClean="0"/>
              <a:t>DESCriptive</a:t>
            </a:r>
            <a:r>
              <a:rPr lang="en-US" dirty="0" smtClean="0"/>
              <a:t> Paragraph – </a:t>
            </a:r>
            <a:r>
              <a:rPr lang="en-US" sz="1800" dirty="0" smtClean="0"/>
              <a:t>concentrates on conveying a single, effective picture to the reader.</a:t>
            </a:r>
            <a:endParaRPr lang="en-US" sz="1800" dirty="0"/>
          </a:p>
        </p:txBody>
      </p:sp>
      <p:sp>
        <p:nvSpPr>
          <p:cNvPr id="3" name="Content Placeholder 2"/>
          <p:cNvSpPr>
            <a:spLocks noGrp="1"/>
          </p:cNvSpPr>
          <p:nvPr>
            <p:ph idx="1"/>
          </p:nvPr>
        </p:nvSpPr>
        <p:spPr/>
        <p:txBody>
          <a:bodyPr/>
          <a:lstStyle/>
          <a:p>
            <a:r>
              <a:rPr lang="en-US" dirty="0" smtClean="0"/>
              <a:t>Literature Model:</a:t>
            </a:r>
          </a:p>
          <a:p>
            <a:r>
              <a:rPr lang="en-US" dirty="0"/>
              <a:t>	</a:t>
            </a:r>
            <a:r>
              <a:rPr lang="en-US" dirty="0" smtClean="0"/>
              <a:t>     Hard and cruel and bitter was the land that met his gaze.  Before his feet the highest ridge of </a:t>
            </a:r>
            <a:r>
              <a:rPr lang="en-US" dirty="0" err="1" smtClean="0"/>
              <a:t>Ephel</a:t>
            </a:r>
            <a:r>
              <a:rPr lang="en-US" dirty="0" smtClean="0"/>
              <a:t> </a:t>
            </a:r>
            <a:r>
              <a:rPr lang="en-US" dirty="0" err="1" smtClean="0"/>
              <a:t>Dúath</a:t>
            </a:r>
            <a:r>
              <a:rPr lang="en-US" dirty="0" smtClean="0"/>
              <a:t> fell steeply in great cliffs down into a dark trough, on the further side of which there rose another ridge, much lower, its edge notched and jagged with crags like fangs that stood out black against the red light behind them: it was grim </a:t>
            </a:r>
            <a:r>
              <a:rPr lang="en-US" dirty="0" err="1" smtClean="0"/>
              <a:t>Margai</a:t>
            </a:r>
            <a:r>
              <a:rPr lang="en-US" dirty="0" smtClean="0"/>
              <a:t>, the inner ring of the fences on the land.  Far beyond it, but almost straight ahead, across a wide lake of </a:t>
            </a:r>
            <a:r>
              <a:rPr lang="en-US" dirty="0"/>
              <a:t>d</a:t>
            </a:r>
            <a:r>
              <a:rPr lang="en-US" dirty="0" smtClean="0"/>
              <a:t>arkness dotted with tiny fires, there was a great burning glow, and from it rose in huge columns a swirling smoke, dusky red at the roots, black above where it merged into the billowing canopy that roofed in all the accursed land.</a:t>
            </a:r>
          </a:p>
          <a:p>
            <a:r>
              <a:rPr lang="en-US" dirty="0"/>
              <a:t>	</a:t>
            </a:r>
            <a:r>
              <a:rPr lang="en-US" dirty="0" smtClean="0"/>
              <a:t>				J.R.R. Tolkien, </a:t>
            </a:r>
            <a:r>
              <a:rPr lang="en-US" i="1" dirty="0" smtClean="0"/>
              <a:t>The Return of the King</a:t>
            </a:r>
            <a:endParaRPr lang="en-US" i="1" dirty="0"/>
          </a:p>
        </p:txBody>
      </p:sp>
      <p:sp>
        <p:nvSpPr>
          <p:cNvPr id="5" name="Slide Number Placeholder 4"/>
          <p:cNvSpPr>
            <a:spLocks noGrp="1"/>
          </p:cNvSpPr>
          <p:nvPr>
            <p:ph type="sldNum" sz="quarter" idx="12"/>
          </p:nvPr>
        </p:nvSpPr>
        <p:spPr/>
        <p:txBody>
          <a:bodyPr/>
          <a:lstStyle/>
          <a:p>
            <a:fld id="{E6EB4587-CFD4-46FD-ADC9-09FB8494394E}" type="slidenum">
              <a:rPr lang="en-US" smtClean="0"/>
              <a:pPr/>
              <a:t>27</a:t>
            </a:fld>
            <a:endParaRPr lang="en-US"/>
          </a:p>
        </p:txBody>
      </p:sp>
    </p:spTree>
    <p:extLst>
      <p:ext uri="{BB962C8B-B14F-4D97-AF65-F5344CB8AC3E}">
        <p14:creationId xmlns:p14="http://schemas.microsoft.com/office/powerpoint/2010/main" val="35780696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52400"/>
            <a:ext cx="7520940" cy="762000"/>
          </a:xfrm>
        </p:spPr>
        <p:txBody>
          <a:bodyPr/>
          <a:lstStyle/>
          <a:p>
            <a:r>
              <a:rPr lang="en-US" dirty="0" smtClean="0"/>
              <a:t>The Narrative Paragraph – </a:t>
            </a:r>
            <a:r>
              <a:rPr lang="en-US" sz="1800" dirty="0" smtClean="0"/>
              <a:t>involves realistic characters and situations brought to life with specific details</a:t>
            </a:r>
            <a:endParaRPr lang="en-US" dirty="0"/>
          </a:p>
        </p:txBody>
      </p:sp>
      <p:sp>
        <p:nvSpPr>
          <p:cNvPr id="3" name="Content Placeholder 2"/>
          <p:cNvSpPr>
            <a:spLocks noGrp="1"/>
          </p:cNvSpPr>
          <p:nvPr>
            <p:ph idx="1"/>
          </p:nvPr>
        </p:nvSpPr>
        <p:spPr/>
        <p:txBody>
          <a:bodyPr/>
          <a:lstStyle/>
          <a:p>
            <a:r>
              <a:rPr lang="en-US" dirty="0" smtClean="0"/>
              <a:t>Literature Model:</a:t>
            </a:r>
          </a:p>
          <a:p>
            <a:r>
              <a:rPr lang="en-US" dirty="0" smtClean="0"/>
              <a:t>		When my mother, at sixteen, after quarreling with her father, left his house in the Dominica and came to Antigua, she packed all her things in an enormous wooden trunk that she had bought in Roseau for almost six shillings.  She painted the trunk yellow and green outside, and she lined the inside with wallpaper that had a cream background with pink roses printed all over it.  Two days after she left her father’s house, she boarded a boat and sailed for Antigua.  It was  a small boat, and the trip would have taken a day and a half ordinarily, but a hurricane blew up and the boat was lost at sea for almost five days.  By the time it got to Antigua, the boat was practically in splinters, and though two or three of the passengers were lost overboard, along with some of the cargo, my mother and her trunk were safe.</a:t>
            </a:r>
          </a:p>
          <a:p>
            <a:r>
              <a:rPr lang="en-US" dirty="0"/>
              <a:t>	</a:t>
            </a:r>
            <a:r>
              <a:rPr lang="en-US" dirty="0" smtClean="0"/>
              <a:t>				Jamaica Kincaid, </a:t>
            </a:r>
            <a:r>
              <a:rPr lang="en-US" i="1" dirty="0" smtClean="0"/>
              <a:t>The Circling Hand</a:t>
            </a:r>
            <a:endParaRPr lang="en-US" i="1" dirty="0"/>
          </a:p>
        </p:txBody>
      </p:sp>
      <p:sp>
        <p:nvSpPr>
          <p:cNvPr id="5" name="Slide Number Placeholder 4"/>
          <p:cNvSpPr>
            <a:spLocks noGrp="1"/>
          </p:cNvSpPr>
          <p:nvPr>
            <p:ph type="sldNum" sz="quarter" idx="12"/>
          </p:nvPr>
        </p:nvSpPr>
        <p:spPr/>
        <p:txBody>
          <a:bodyPr/>
          <a:lstStyle/>
          <a:p>
            <a:fld id="{E6EB4587-CFD4-46FD-ADC9-09FB8494394E}" type="slidenum">
              <a:rPr lang="en-US" smtClean="0"/>
              <a:pPr/>
              <a:t>28</a:t>
            </a:fld>
            <a:endParaRPr lang="en-US"/>
          </a:p>
        </p:txBody>
      </p:sp>
    </p:spTree>
    <p:extLst>
      <p:ext uri="{BB962C8B-B14F-4D97-AF65-F5344CB8AC3E}">
        <p14:creationId xmlns:p14="http://schemas.microsoft.com/office/powerpoint/2010/main" val="7897690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expository Paragraph -- </a:t>
            </a:r>
            <a:r>
              <a:rPr lang="en-US" sz="1800" dirty="0" smtClean="0"/>
              <a:t>provides a clear explanation that readers will find interesting and informative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Literature Model:</a:t>
            </a:r>
          </a:p>
          <a:p>
            <a:r>
              <a:rPr lang="en-US" dirty="0" smtClean="0"/>
              <a:t>		The flower, one of nature’s many miracles, is created through a series of complex steps.  With an embryo, a supply of stored food, and a protective covering, the seed begins its process.  Most seeds remain dormant at first, usually because conditions are not favorable for growth.  Seeds have been known to stay dormant from one week to fifty years and still germinate properly.  Germination occurs when there is an abundant supply of water, an adequate amount of oxygen, and the proper temperatures.  Crucial to plant ‘s life, water begins the next step in the process.  The seed absorbs  large amounts of water, causing the protective coating to soften.  The internal tissues swell and break through the coating.  This new life, this plant, immediately begins to burn food, and it produces the energy needed for growth.  The vulnerable plant now becomes susceptible to sunlight.  Too much or too little can harm it.  However, the sun helps make food for the plant to burn and receive energy.  This process continues even after the first leaves develop.  Finally, the full-grown plant is ready to receive its crowning glory – the flower.</a:t>
            </a:r>
          </a:p>
          <a:p>
            <a:r>
              <a:rPr lang="en-US" dirty="0"/>
              <a:t>	</a:t>
            </a:r>
            <a:r>
              <a:rPr lang="en-US" dirty="0" smtClean="0"/>
              <a:t>		Billy McKnight, Jefferson Davis High School, Montgomery, Alabama</a:t>
            </a:r>
            <a:endParaRPr lang="en-US" dirty="0"/>
          </a:p>
        </p:txBody>
      </p:sp>
      <p:sp>
        <p:nvSpPr>
          <p:cNvPr id="5" name="Slide Number Placeholder 4"/>
          <p:cNvSpPr>
            <a:spLocks noGrp="1"/>
          </p:cNvSpPr>
          <p:nvPr>
            <p:ph type="sldNum" sz="quarter" idx="12"/>
          </p:nvPr>
        </p:nvSpPr>
        <p:spPr/>
        <p:txBody>
          <a:bodyPr/>
          <a:lstStyle/>
          <a:p>
            <a:fld id="{E6EB4587-CFD4-46FD-ADC9-09FB8494394E}" type="slidenum">
              <a:rPr lang="en-US" smtClean="0"/>
              <a:pPr/>
              <a:t>29</a:t>
            </a:fld>
            <a:endParaRPr lang="en-US"/>
          </a:p>
        </p:txBody>
      </p:sp>
    </p:spTree>
    <p:extLst>
      <p:ext uri="{BB962C8B-B14F-4D97-AF65-F5344CB8AC3E}">
        <p14:creationId xmlns:p14="http://schemas.microsoft.com/office/powerpoint/2010/main" val="3077162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Do I need a cover page?  What does the header look like?</a:t>
            </a:r>
            <a:endParaRPr lang="en-US" dirty="0"/>
          </a:p>
        </p:txBody>
      </p:sp>
      <p:sp>
        <p:nvSpPr>
          <p:cNvPr id="3" name="Content Placeholder 2"/>
          <p:cNvSpPr>
            <a:spLocks noGrp="1"/>
          </p:cNvSpPr>
          <p:nvPr>
            <p:ph idx="1"/>
          </p:nvPr>
        </p:nvSpPr>
        <p:spPr/>
        <p:txBody>
          <a:bodyPr>
            <a:normAutofit/>
          </a:bodyPr>
          <a:lstStyle/>
          <a:p>
            <a:r>
              <a:rPr lang="en-US" sz="2000" dirty="0" smtClean="0"/>
              <a:t>Such insightful questions continued!  Here you go –</a:t>
            </a:r>
          </a:p>
          <a:p>
            <a:pPr>
              <a:buAutoNum type="arabicPeriod"/>
            </a:pPr>
            <a:endParaRPr lang="en-US" sz="2000" dirty="0" smtClean="0"/>
          </a:p>
          <a:p>
            <a:pPr>
              <a:buAutoNum type="arabicPeriod"/>
            </a:pPr>
            <a:r>
              <a:rPr lang="en-US" sz="2000" dirty="0" smtClean="0"/>
              <a:t>Your paper does not require, nor should it have a cover page</a:t>
            </a:r>
          </a:p>
          <a:p>
            <a:pPr>
              <a:buAutoNum type="arabicPeriod"/>
            </a:pPr>
            <a:r>
              <a:rPr lang="en-US" sz="2000" dirty="0" smtClean="0"/>
              <a:t>The header should look as follows:</a:t>
            </a:r>
          </a:p>
          <a:p>
            <a:pPr marL="0" indent="0">
              <a:spcBef>
                <a:spcPts val="0"/>
              </a:spcBef>
            </a:pPr>
            <a:r>
              <a:rPr lang="en-US" sz="2000" dirty="0"/>
              <a:t> </a:t>
            </a:r>
            <a:r>
              <a:rPr lang="en-US" sz="2000" dirty="0" smtClean="0"/>
              <a:t>	Jane Doe</a:t>
            </a:r>
          </a:p>
          <a:p>
            <a:pPr marL="0" indent="0">
              <a:spcBef>
                <a:spcPts val="0"/>
              </a:spcBef>
            </a:pPr>
            <a:r>
              <a:rPr lang="en-US" sz="2000" dirty="0"/>
              <a:t>	</a:t>
            </a:r>
            <a:r>
              <a:rPr lang="en-US" sz="2000" dirty="0" smtClean="0"/>
              <a:t>English II Honors</a:t>
            </a:r>
          </a:p>
          <a:p>
            <a:pPr marL="0" indent="0">
              <a:spcBef>
                <a:spcPts val="0"/>
              </a:spcBef>
            </a:pPr>
            <a:r>
              <a:rPr lang="en-US" sz="2000" dirty="0"/>
              <a:t>	</a:t>
            </a:r>
            <a:r>
              <a:rPr lang="en-US" sz="2000" dirty="0" smtClean="0"/>
              <a:t>Mrs. Smith</a:t>
            </a:r>
          </a:p>
          <a:p>
            <a:pPr marL="0" indent="0">
              <a:spcBef>
                <a:spcPts val="0"/>
              </a:spcBef>
            </a:pPr>
            <a:r>
              <a:rPr lang="en-US" sz="2000" dirty="0"/>
              <a:t>	</a:t>
            </a:r>
            <a:r>
              <a:rPr lang="en-US" sz="2000" dirty="0" smtClean="0"/>
              <a:t>Date</a:t>
            </a:r>
          </a:p>
          <a:p>
            <a:pPr marL="0" indent="0"/>
            <a:endParaRPr lang="en-US" dirty="0"/>
          </a:p>
        </p:txBody>
      </p:sp>
      <p:sp>
        <p:nvSpPr>
          <p:cNvPr id="5" name="Slide Number Placeholder 4"/>
          <p:cNvSpPr>
            <a:spLocks noGrp="1"/>
          </p:cNvSpPr>
          <p:nvPr>
            <p:ph type="sldNum" sz="quarter" idx="12"/>
          </p:nvPr>
        </p:nvSpPr>
        <p:spPr/>
        <p:txBody>
          <a:bodyPr/>
          <a:lstStyle/>
          <a:p>
            <a:fld id="{E6EB4587-CFD4-46FD-ADC9-09FB8494394E}" type="slidenum">
              <a:rPr lang="en-US" smtClean="0"/>
              <a:pPr/>
              <a:t>3</a:t>
            </a:fld>
            <a:endParaRPr lang="en-US"/>
          </a:p>
        </p:txBody>
      </p:sp>
    </p:spTree>
    <p:extLst>
      <p:ext uri="{BB962C8B-B14F-4D97-AF65-F5344CB8AC3E}">
        <p14:creationId xmlns:p14="http://schemas.microsoft.com/office/powerpoint/2010/main" val="35765514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28600"/>
            <a:ext cx="7520940" cy="914400"/>
          </a:xfrm>
        </p:spPr>
        <p:txBody>
          <a:bodyPr/>
          <a:lstStyle/>
          <a:p>
            <a:r>
              <a:rPr lang="en-US" dirty="0" smtClean="0"/>
              <a:t>The Persuasive Paragraph – </a:t>
            </a:r>
            <a:r>
              <a:rPr lang="en-US" sz="1800" dirty="0" smtClean="0"/>
              <a:t>uses strong, relevant evidence to support its claims.</a:t>
            </a:r>
            <a:r>
              <a:rPr lang="en-US" dirty="0" smtClean="0"/>
              <a:t> </a:t>
            </a:r>
            <a:endParaRPr lang="en-US" dirty="0"/>
          </a:p>
        </p:txBody>
      </p:sp>
      <p:sp>
        <p:nvSpPr>
          <p:cNvPr id="3" name="Content Placeholder 2"/>
          <p:cNvSpPr>
            <a:spLocks noGrp="1"/>
          </p:cNvSpPr>
          <p:nvPr>
            <p:ph idx="1"/>
          </p:nvPr>
        </p:nvSpPr>
        <p:spPr/>
        <p:txBody>
          <a:bodyPr>
            <a:normAutofit fontScale="92500"/>
          </a:bodyPr>
          <a:lstStyle/>
          <a:p>
            <a:r>
              <a:rPr lang="en-US" dirty="0" smtClean="0"/>
              <a:t>Literature Model:</a:t>
            </a:r>
          </a:p>
          <a:p>
            <a:r>
              <a:rPr lang="en-US" dirty="0" smtClean="0"/>
              <a:t>		Although they might not seem as harmful, cigarettes are  just as addictive and deadly as heroine or cocaine.  C. Everett Koop, the Surgeon General, concludes in his report that the “pharmacological and behavioral processes are similar [in cigarettes] to those that determine addiction to drugs such as heroine and cocaine.” Users become dependent on the habit and breaking it can be extremely difficult.  Of those who try to give up smoking, eighty percent have relapsed by the end of the year.  Heroine users who also try to give up their addiction have the same rate of failure.  There is one profound difference, however, between heroine and nicotine addiction.  Tobacco kills eighty times as many people in this country.  About 320,000 Americans die every year as a result of using tobacco products, while 4,000 die form the effects of heroine or related drugs.  Nevertheless, both of these substances should be avoided.</a:t>
            </a:r>
          </a:p>
          <a:p>
            <a:r>
              <a:rPr lang="en-US" dirty="0"/>
              <a:t>	</a:t>
            </a:r>
            <a:r>
              <a:rPr lang="en-US" dirty="0" smtClean="0"/>
              <a:t>			Anthony Lewis, “Merchants of Death,” </a:t>
            </a:r>
            <a:r>
              <a:rPr lang="en-US" i="1" dirty="0" smtClean="0"/>
              <a:t>New York Times</a:t>
            </a:r>
            <a:endParaRPr lang="en-US" i="1" dirty="0"/>
          </a:p>
        </p:txBody>
      </p:sp>
      <p:sp>
        <p:nvSpPr>
          <p:cNvPr id="5" name="Slide Number Placeholder 4"/>
          <p:cNvSpPr>
            <a:spLocks noGrp="1"/>
          </p:cNvSpPr>
          <p:nvPr>
            <p:ph type="sldNum" sz="quarter" idx="12"/>
          </p:nvPr>
        </p:nvSpPr>
        <p:spPr/>
        <p:txBody>
          <a:bodyPr/>
          <a:lstStyle/>
          <a:p>
            <a:fld id="{E6EB4587-CFD4-46FD-ADC9-09FB8494394E}" type="slidenum">
              <a:rPr lang="en-US" smtClean="0"/>
              <a:pPr/>
              <a:t>30</a:t>
            </a:fld>
            <a:endParaRPr lang="en-US"/>
          </a:p>
        </p:txBody>
      </p:sp>
    </p:spTree>
    <p:extLst>
      <p:ext uri="{BB962C8B-B14F-4D97-AF65-F5344CB8AC3E}">
        <p14:creationId xmlns:p14="http://schemas.microsoft.com/office/powerpoint/2010/main" val="26316488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Social Studies Sample</a:t>
            </a:r>
            <a:endParaRPr lang="en-US" dirty="0"/>
          </a:p>
        </p:txBody>
      </p:sp>
      <p:sp>
        <p:nvSpPr>
          <p:cNvPr id="3" name="Content Placeholder 2"/>
          <p:cNvSpPr>
            <a:spLocks noGrp="1"/>
          </p:cNvSpPr>
          <p:nvPr>
            <p:ph idx="1"/>
          </p:nvPr>
        </p:nvSpPr>
        <p:spPr/>
        <p:txBody>
          <a:bodyPr>
            <a:normAutofit/>
          </a:bodyPr>
          <a:lstStyle/>
          <a:p>
            <a:r>
              <a:rPr lang="en-US" dirty="0" smtClean="0"/>
              <a:t>		Field </a:t>
            </a:r>
            <a:r>
              <a:rPr lang="en-US" dirty="0"/>
              <a:t>research related to the </a:t>
            </a:r>
            <a:r>
              <a:rPr lang="en-US" dirty="0" err="1"/>
              <a:t>Olmecs</a:t>
            </a:r>
            <a:r>
              <a:rPr lang="en-US" dirty="0"/>
              <a:t> began around 1860 in </a:t>
            </a:r>
            <a:r>
              <a:rPr lang="en-US" dirty="0" err="1"/>
              <a:t>Tres</a:t>
            </a:r>
            <a:r>
              <a:rPr lang="en-US" dirty="0"/>
              <a:t> </a:t>
            </a:r>
            <a:r>
              <a:rPr lang="en-US" dirty="0" err="1"/>
              <a:t>Zapotes</a:t>
            </a:r>
            <a:r>
              <a:rPr lang="en-US" dirty="0"/>
              <a:t>, Mexico. Villagers </a:t>
            </a:r>
            <a:r>
              <a:rPr lang="en-US" dirty="0" smtClean="0"/>
              <a:t>there unearthed </a:t>
            </a:r>
            <a:r>
              <a:rPr lang="en-US" dirty="0"/>
              <a:t>a five-foot-high stone head in a field a workman had been clearing (Stuart 95). In </a:t>
            </a:r>
            <a:r>
              <a:rPr lang="en-US" dirty="0" smtClean="0"/>
              <a:t>1862, scholar </a:t>
            </a:r>
            <a:r>
              <a:rPr lang="en-US" dirty="0"/>
              <a:t>José </a:t>
            </a:r>
            <a:r>
              <a:rPr lang="en-US" dirty="0" err="1"/>
              <a:t>Melgar</a:t>
            </a:r>
            <a:r>
              <a:rPr lang="en-US" dirty="0"/>
              <a:t> saw the head and, in 1869, published an article about it (Piña Chan 25). Over </a:t>
            </a:r>
            <a:r>
              <a:rPr lang="en-US" dirty="0" smtClean="0"/>
              <a:t>the years</a:t>
            </a:r>
            <a:r>
              <a:rPr lang="en-US" dirty="0"/>
              <a:t>, other archaeologists wrote about discoveries of similar stone heads, old monuments, and </a:t>
            </a:r>
            <a:r>
              <a:rPr lang="en-US" dirty="0" smtClean="0"/>
              <a:t>smaller relics</a:t>
            </a:r>
            <a:r>
              <a:rPr lang="en-US" dirty="0"/>
              <a:t>, which did not seem to have been created by any of the early cultures that were already </a:t>
            </a:r>
            <a:r>
              <a:rPr lang="en-US" dirty="0" smtClean="0"/>
              <a:t>documented.  Archaeologists </a:t>
            </a:r>
            <a:r>
              <a:rPr lang="en-US" dirty="0"/>
              <a:t>gradually began to theorize that the objects must have come from a </a:t>
            </a:r>
            <a:r>
              <a:rPr lang="en-US" dirty="0" smtClean="0"/>
              <a:t>previously unknown </a:t>
            </a:r>
            <a:r>
              <a:rPr lang="en-US" dirty="0"/>
              <a:t>ancient culture, one they called Olmec because it seemed to have been centered in </a:t>
            </a:r>
            <a:r>
              <a:rPr lang="en-US" dirty="0" err="1"/>
              <a:t>Olman</a:t>
            </a:r>
            <a:r>
              <a:rPr lang="en-US" dirty="0"/>
              <a:t>, </a:t>
            </a:r>
            <a:r>
              <a:rPr lang="en-US" dirty="0" smtClean="0"/>
              <a:t>the </a:t>
            </a:r>
            <a:r>
              <a:rPr lang="en-US" dirty="0"/>
              <a:t>ancient Aztec “Rubber Country” (Fagan 97).</a:t>
            </a:r>
            <a:br>
              <a:rPr lang="en-US" dirty="0"/>
            </a:br>
            <a:r>
              <a:rPr lang="en-US" dirty="0"/>
              <a:t/>
            </a:r>
            <a:br>
              <a:rPr lang="en-US" dirty="0"/>
            </a:br>
            <a:r>
              <a:rPr lang="en-US" dirty="0"/>
              <a:t>Writer’s Model | Historical Research Paper | Copyright © by Holt, Rinehart and Winston. All rights reserved.</a:t>
            </a:r>
            <a:br>
              <a:rPr lang="en-US" dirty="0"/>
            </a:br>
            <a:endParaRPr lang="en-US" dirty="0"/>
          </a:p>
        </p:txBody>
      </p:sp>
      <p:sp>
        <p:nvSpPr>
          <p:cNvPr id="5" name="Slide Number Placeholder 4"/>
          <p:cNvSpPr>
            <a:spLocks noGrp="1"/>
          </p:cNvSpPr>
          <p:nvPr>
            <p:ph type="sldNum" sz="quarter" idx="12"/>
          </p:nvPr>
        </p:nvSpPr>
        <p:spPr/>
        <p:txBody>
          <a:bodyPr/>
          <a:lstStyle/>
          <a:p>
            <a:fld id="{E6EB4587-CFD4-46FD-ADC9-09FB8494394E}" type="slidenum">
              <a:rPr lang="en-US" smtClean="0"/>
              <a:pPr/>
              <a:t>31</a:t>
            </a:fld>
            <a:endParaRPr lang="en-US"/>
          </a:p>
        </p:txBody>
      </p:sp>
    </p:spTree>
    <p:extLst>
      <p:ext uri="{BB962C8B-B14F-4D97-AF65-F5344CB8AC3E}">
        <p14:creationId xmlns:p14="http://schemas.microsoft.com/office/powerpoint/2010/main" val="20654954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Science Example</a:t>
            </a:r>
            <a:endParaRPr lang="en-US" dirty="0"/>
          </a:p>
        </p:txBody>
      </p:sp>
      <p:sp>
        <p:nvSpPr>
          <p:cNvPr id="3" name="Content Placeholder 2"/>
          <p:cNvSpPr>
            <a:spLocks noGrp="1"/>
          </p:cNvSpPr>
          <p:nvPr>
            <p:ph idx="1"/>
          </p:nvPr>
        </p:nvSpPr>
        <p:spPr/>
        <p:txBody>
          <a:bodyPr>
            <a:normAutofit/>
          </a:bodyPr>
          <a:lstStyle/>
          <a:p>
            <a:pPr algn="ctr"/>
            <a:r>
              <a:rPr lang="en-US" dirty="0"/>
              <a:t>What Are the Implications of Childhood Obesity?</a:t>
            </a:r>
            <a:endParaRPr lang="en-US" b="0" dirty="0"/>
          </a:p>
          <a:p>
            <a:r>
              <a:rPr lang="en-US" b="0" dirty="0" smtClean="0"/>
              <a:t>		Obesity </a:t>
            </a:r>
            <a:r>
              <a:rPr lang="en-US" b="0" dirty="0"/>
              <a:t>can be a devastating problem from both an individual and a societal perspective. Obesity puts children at risk for a number of medical complications, including Type 2 diabetes, hypertension, sleep apnea, and orthopedic problems (Henry J. Kaiser Family Foundation, 2004, p. 1).  </a:t>
            </a:r>
            <a:r>
              <a:rPr lang="en-US" b="0" dirty="0" smtClean="0"/>
              <a:t>Researchers </a:t>
            </a:r>
            <a:r>
              <a:rPr lang="en-US" b="0" dirty="0" err="1"/>
              <a:t>Hoppin</a:t>
            </a:r>
            <a:r>
              <a:rPr lang="en-US" b="0" dirty="0"/>
              <a:t> and </a:t>
            </a:r>
            <a:r>
              <a:rPr lang="en-US" b="0" dirty="0" err="1"/>
              <a:t>Taveras</a:t>
            </a:r>
            <a:r>
              <a:rPr lang="en-US" b="0" dirty="0"/>
              <a:t> (2004) have noted that obesity is often associated with psychological issues such as depression, anxiety, and binge eating (Table 4</a:t>
            </a:r>
            <a:r>
              <a:rPr lang="en-US" b="0" dirty="0" smtClean="0"/>
              <a:t>).</a:t>
            </a:r>
          </a:p>
          <a:p>
            <a:r>
              <a:rPr lang="en-US" b="0" dirty="0"/>
              <a:t>	</a:t>
            </a:r>
            <a:r>
              <a:rPr lang="en-US" b="0" dirty="0" smtClean="0"/>
              <a:t>	Obesity </a:t>
            </a:r>
            <a:r>
              <a:rPr lang="en-US" b="0" dirty="0"/>
              <a:t>also poses serious problems for a society struggling to cope with rising health care costs.  </a:t>
            </a:r>
            <a:r>
              <a:rPr lang="en-US" b="0" dirty="0" smtClean="0"/>
              <a:t>The </a:t>
            </a:r>
            <a:r>
              <a:rPr lang="en-US" b="0" dirty="0"/>
              <a:t>cost of treating obesity currently totals $117 billion per year—a price, according to the surgeon general, “second only to the cost of [treating] tobacco use” (Carmona, 2004). And as the number of children who suffer from obesity grows, long-term costs will only increase.</a:t>
            </a:r>
            <a:endParaRPr lang="en-US" dirty="0"/>
          </a:p>
        </p:txBody>
      </p:sp>
      <p:sp>
        <p:nvSpPr>
          <p:cNvPr id="5" name="Slide Number Placeholder 4"/>
          <p:cNvSpPr>
            <a:spLocks noGrp="1"/>
          </p:cNvSpPr>
          <p:nvPr>
            <p:ph type="sldNum" sz="quarter" idx="12"/>
          </p:nvPr>
        </p:nvSpPr>
        <p:spPr/>
        <p:txBody>
          <a:bodyPr/>
          <a:lstStyle/>
          <a:p>
            <a:fld id="{E6EB4587-CFD4-46FD-ADC9-09FB8494394E}" type="slidenum">
              <a:rPr lang="en-US" smtClean="0"/>
              <a:pPr/>
              <a:t>32</a:t>
            </a:fld>
            <a:endParaRPr lang="en-US"/>
          </a:p>
        </p:txBody>
      </p:sp>
    </p:spTree>
    <p:extLst>
      <p:ext uri="{BB962C8B-B14F-4D97-AF65-F5344CB8AC3E}">
        <p14:creationId xmlns:p14="http://schemas.microsoft.com/office/powerpoint/2010/main" val="32637410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Structuring Your paper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Introductory Paragraph must have:</a:t>
            </a:r>
          </a:p>
          <a:p>
            <a:r>
              <a:rPr lang="en-US" dirty="0" smtClean="0"/>
              <a:t>	A hook</a:t>
            </a:r>
          </a:p>
          <a:p>
            <a:r>
              <a:rPr lang="en-US" dirty="0" smtClean="0"/>
              <a:t>	Introductory or brief background material</a:t>
            </a:r>
          </a:p>
          <a:p>
            <a:r>
              <a:rPr lang="en-US" dirty="0" smtClean="0"/>
              <a:t>	Thesis statement</a:t>
            </a:r>
          </a:p>
          <a:p>
            <a:r>
              <a:rPr lang="en-US" dirty="0" smtClean="0"/>
              <a:t>Supporting paragraphs must have:</a:t>
            </a:r>
          </a:p>
          <a:p>
            <a:r>
              <a:rPr lang="en-US" dirty="0" smtClean="0"/>
              <a:t>	A topic sentence</a:t>
            </a:r>
          </a:p>
          <a:p>
            <a:r>
              <a:rPr lang="en-US" dirty="0" smtClean="0"/>
              <a:t>	Supporting details</a:t>
            </a:r>
          </a:p>
          <a:p>
            <a:r>
              <a:rPr lang="en-US" dirty="0" smtClean="0"/>
              <a:t>	A clincher sentence</a:t>
            </a:r>
          </a:p>
          <a:p>
            <a:r>
              <a:rPr lang="en-US" dirty="0" smtClean="0"/>
              <a:t>Concluding paragraph must:</a:t>
            </a:r>
          </a:p>
          <a:p>
            <a:r>
              <a:rPr lang="en-US" dirty="0" smtClean="0"/>
              <a:t>	</a:t>
            </a:r>
            <a:r>
              <a:rPr lang="en-US" dirty="0"/>
              <a:t>R</a:t>
            </a:r>
            <a:r>
              <a:rPr lang="en-US" dirty="0" smtClean="0"/>
              <a:t>estate the thesis – reworded</a:t>
            </a:r>
          </a:p>
          <a:p>
            <a:r>
              <a:rPr lang="en-US" dirty="0" smtClean="0"/>
              <a:t>	</a:t>
            </a:r>
            <a:r>
              <a:rPr lang="en-US" dirty="0"/>
              <a:t>R</a:t>
            </a:r>
            <a:r>
              <a:rPr lang="en-US" dirty="0" smtClean="0"/>
              <a:t>eview main ideas</a:t>
            </a:r>
          </a:p>
          <a:p>
            <a:r>
              <a:rPr lang="en-US" dirty="0" smtClean="0"/>
              <a:t>	Provide closure – a final thought</a:t>
            </a:r>
            <a:endParaRPr lang="en-US" dirty="0"/>
          </a:p>
        </p:txBody>
      </p:sp>
      <p:sp>
        <p:nvSpPr>
          <p:cNvPr id="5" name="Slide Number Placeholder 4"/>
          <p:cNvSpPr>
            <a:spLocks noGrp="1"/>
          </p:cNvSpPr>
          <p:nvPr>
            <p:ph type="sldNum" sz="quarter" idx="12"/>
          </p:nvPr>
        </p:nvSpPr>
        <p:spPr/>
        <p:txBody>
          <a:bodyPr/>
          <a:lstStyle/>
          <a:p>
            <a:fld id="{E6EB4587-CFD4-46FD-ADC9-09FB8494394E}" type="slidenum">
              <a:rPr lang="en-US" smtClean="0"/>
              <a:pPr/>
              <a:t>33</a:t>
            </a:fld>
            <a:endParaRPr lang="en-US"/>
          </a:p>
        </p:txBody>
      </p:sp>
    </p:spTree>
    <p:extLst>
      <p:ext uri="{BB962C8B-B14F-4D97-AF65-F5344CB8AC3E}">
        <p14:creationId xmlns:p14="http://schemas.microsoft.com/office/powerpoint/2010/main" val="30863887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closer look at Intro paragraphs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introduction is a unique paragraph because it must prepare the reader for the text that will follow . It should accomplish each of the following:</a:t>
            </a:r>
          </a:p>
          <a:p>
            <a:r>
              <a:rPr lang="en-US" dirty="0"/>
              <a:t>	</a:t>
            </a:r>
            <a:r>
              <a:rPr lang="en-US" dirty="0" smtClean="0"/>
              <a:t>	1. Catch the interest of the audience – HOOK them</a:t>
            </a:r>
          </a:p>
          <a:p>
            <a:r>
              <a:rPr lang="en-US" dirty="0"/>
              <a:t>	</a:t>
            </a:r>
            <a:r>
              <a:rPr lang="en-US" dirty="0" smtClean="0"/>
              <a:t>	2. Clearly indicate the topic and purpose</a:t>
            </a:r>
          </a:p>
          <a:p>
            <a:r>
              <a:rPr lang="en-US" dirty="0"/>
              <a:t>	</a:t>
            </a:r>
            <a:r>
              <a:rPr lang="en-US" dirty="0" smtClean="0"/>
              <a:t>	3. Establish the tone </a:t>
            </a:r>
          </a:p>
          <a:p>
            <a:endParaRPr lang="en-US" dirty="0"/>
          </a:p>
          <a:p>
            <a:r>
              <a:rPr lang="en-US" dirty="0" smtClean="0"/>
              <a:t>Hooking the reader:</a:t>
            </a:r>
          </a:p>
          <a:p>
            <a:r>
              <a:rPr lang="en-US" dirty="0" smtClean="0"/>
              <a:t>Anecdote or example – use a brief personal story or example that leads naturally to the thesis statement</a:t>
            </a:r>
          </a:p>
          <a:p>
            <a:r>
              <a:rPr lang="en-US" dirty="0" smtClean="0"/>
              <a:t>Contradictory statement – begin with a statement that contradicts your thesis in order to interest the reader</a:t>
            </a:r>
          </a:p>
          <a:p>
            <a:r>
              <a:rPr lang="en-US" dirty="0" smtClean="0"/>
              <a:t>General Background Knowledge – provide background knowledge when it might be helpful to an audience that is not familiar with your topic</a:t>
            </a:r>
          </a:p>
          <a:p>
            <a:endParaRPr lang="en-US" dirty="0"/>
          </a:p>
        </p:txBody>
      </p:sp>
      <p:sp>
        <p:nvSpPr>
          <p:cNvPr id="16" name="Slide Number Placeholder 15"/>
          <p:cNvSpPr>
            <a:spLocks noGrp="1"/>
          </p:cNvSpPr>
          <p:nvPr>
            <p:ph type="sldNum" sz="quarter" idx="12"/>
          </p:nvPr>
        </p:nvSpPr>
        <p:spPr/>
        <p:txBody>
          <a:bodyPr/>
          <a:lstStyle/>
          <a:p>
            <a:fld id="{E6EB4587-CFD4-46FD-ADC9-09FB8494394E}" type="slidenum">
              <a:rPr lang="en-US" smtClean="0"/>
              <a:pPr/>
              <a:t>34</a:t>
            </a:fld>
            <a:endParaRPr lang="en-US"/>
          </a:p>
        </p:txBody>
      </p:sp>
    </p:spTree>
    <p:extLst>
      <p:ext uri="{BB962C8B-B14F-4D97-AF65-F5344CB8AC3E}">
        <p14:creationId xmlns:p14="http://schemas.microsoft.com/office/powerpoint/2010/main" val="10584808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statements</a:t>
            </a:r>
            <a:endParaRPr lang="en-US" dirty="0"/>
          </a:p>
        </p:txBody>
      </p:sp>
      <p:sp>
        <p:nvSpPr>
          <p:cNvPr id="3" name="Content Placeholder 2"/>
          <p:cNvSpPr>
            <a:spLocks noGrp="1"/>
          </p:cNvSpPr>
          <p:nvPr>
            <p:ph idx="1"/>
          </p:nvPr>
        </p:nvSpPr>
        <p:spPr/>
        <p:txBody>
          <a:bodyPr>
            <a:normAutofit fontScale="92500"/>
          </a:bodyPr>
          <a:lstStyle/>
          <a:p>
            <a:r>
              <a:rPr lang="en-US" dirty="0"/>
              <a:t>A thesis statement:</a:t>
            </a:r>
          </a:p>
          <a:p>
            <a:r>
              <a:rPr lang="en-US" dirty="0"/>
              <a:t>tells the reader how you will interpret the significance of the subject matter under discussion.</a:t>
            </a:r>
          </a:p>
          <a:p>
            <a:r>
              <a:rPr lang="en-US" dirty="0"/>
              <a:t>is a road map for the paper; in other words, it tells the reader what to expect from the rest of the paper.</a:t>
            </a:r>
          </a:p>
          <a:p>
            <a:r>
              <a:rPr lang="en-US" dirty="0"/>
              <a:t>directly answers the question asked of you. A thesis is an interpretation of a question or subject, not the subject itself. The subject, or topic, of an essay might be World War II or Moby Dick; a thesis must then offer a way to understand the war or the novel.</a:t>
            </a:r>
          </a:p>
          <a:p>
            <a:r>
              <a:rPr lang="en-US" dirty="0"/>
              <a:t>makes a claim that others might dispute.</a:t>
            </a:r>
          </a:p>
          <a:p>
            <a:r>
              <a:rPr lang="en-US" dirty="0"/>
              <a:t>is usually a single sentence somewhere in your first paragraph that presents your argument to the reader. The rest of the paper, the body of the essay, gathers and organizes evidence that will persuade the reader of the logic of your interpretation.</a:t>
            </a:r>
          </a:p>
        </p:txBody>
      </p:sp>
      <p:sp>
        <p:nvSpPr>
          <p:cNvPr id="5" name="Slide Number Placeholder 4"/>
          <p:cNvSpPr>
            <a:spLocks noGrp="1"/>
          </p:cNvSpPr>
          <p:nvPr>
            <p:ph type="sldNum" sz="quarter" idx="12"/>
          </p:nvPr>
        </p:nvSpPr>
        <p:spPr/>
        <p:txBody>
          <a:bodyPr/>
          <a:lstStyle/>
          <a:p>
            <a:fld id="{E6EB4587-CFD4-46FD-ADC9-09FB8494394E}" type="slidenum">
              <a:rPr lang="en-US" smtClean="0"/>
              <a:pPr/>
              <a:t>35</a:t>
            </a:fld>
            <a:endParaRPr lang="en-US"/>
          </a:p>
        </p:txBody>
      </p:sp>
    </p:spTree>
    <p:extLst>
      <p:ext uri="{BB962C8B-B14F-4D97-AF65-F5344CB8AC3E}">
        <p14:creationId xmlns:p14="http://schemas.microsoft.com/office/powerpoint/2010/main" val="21021792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What is the difference between a weak thesis and a strong one?  </a:t>
            </a:r>
            <a:r>
              <a:rPr lang="en-US" sz="1800" dirty="0" smtClean="0"/>
              <a:t>Here’s a bit on Thesis Development:</a:t>
            </a:r>
            <a:endParaRPr lang="en-US" sz="1800" dirty="0"/>
          </a:p>
        </p:txBody>
      </p:sp>
      <p:sp>
        <p:nvSpPr>
          <p:cNvPr id="3" name="Content Placeholder 2"/>
          <p:cNvSpPr>
            <a:spLocks noGrp="1"/>
          </p:cNvSpPr>
          <p:nvPr>
            <p:ph idx="1"/>
          </p:nvPr>
        </p:nvSpPr>
        <p:spPr/>
        <p:txBody>
          <a:bodyPr>
            <a:normAutofit fontScale="85000" lnSpcReduction="20000"/>
          </a:bodyPr>
          <a:lstStyle/>
          <a:p>
            <a:r>
              <a:rPr lang="en-US" dirty="0" smtClean="0"/>
              <a:t>Topic: Compare </a:t>
            </a:r>
            <a:r>
              <a:rPr lang="en-US" dirty="0"/>
              <a:t>and contrast the reasons why the North and South fought the Civil War. </a:t>
            </a:r>
            <a:endParaRPr lang="en-US" dirty="0" smtClean="0"/>
          </a:p>
          <a:p>
            <a:r>
              <a:rPr lang="en-US" i="1" dirty="0" smtClean="0"/>
              <a:t>Step 1: The </a:t>
            </a:r>
            <a:r>
              <a:rPr lang="en-US" i="1" dirty="0"/>
              <a:t>North and South fought the Civil War for many reasons, some of which were the same and some different.</a:t>
            </a:r>
            <a:endParaRPr lang="en-US" dirty="0"/>
          </a:p>
          <a:p>
            <a:r>
              <a:rPr lang="en-US" dirty="0"/>
              <a:t>This weak thesis restates the question without providing any additional information. </a:t>
            </a:r>
            <a:endParaRPr lang="en-US" dirty="0" smtClean="0"/>
          </a:p>
          <a:p>
            <a:r>
              <a:rPr lang="en-US" i="1" dirty="0" smtClean="0"/>
              <a:t>Step 2: While </a:t>
            </a:r>
            <a:r>
              <a:rPr lang="en-US" i="1" dirty="0"/>
              <a:t>both sides fought the Civil War over the issue of slavery, the North fought for moral reasons while the South fought to preserve its own institutions.</a:t>
            </a:r>
            <a:endParaRPr lang="en-US" dirty="0"/>
          </a:p>
          <a:p>
            <a:r>
              <a:rPr lang="en-US" dirty="0"/>
              <a:t>Now you have a working thesis! Included in this working thesis is a reason for the war and some idea of how the two sides disagreed over this reason. </a:t>
            </a:r>
          </a:p>
          <a:p>
            <a:r>
              <a:rPr lang="en-US" i="1" dirty="0" smtClean="0"/>
              <a:t>Final: While </a:t>
            </a:r>
            <a:r>
              <a:rPr lang="en-US" i="1" dirty="0"/>
              <a:t>both Northerners and Southerners believed they fought against tyranny and oppression, Northerners focused on the oppression of slaves while Southerners defended their own right to self-government.</a:t>
            </a:r>
            <a:endParaRPr lang="en-US" dirty="0"/>
          </a:p>
          <a:p>
            <a:r>
              <a:rPr lang="en-US" dirty="0"/>
              <a:t>Compare this to the original weak thesis. This final thesis presents a way of </a:t>
            </a:r>
            <a:r>
              <a:rPr lang="en-US" i="1" dirty="0"/>
              <a:t>interpreting</a:t>
            </a:r>
            <a:r>
              <a:rPr lang="en-US" dirty="0"/>
              <a:t> evidence that illuminates the significance of the question. </a:t>
            </a:r>
            <a:r>
              <a:rPr lang="en-US" i="1" dirty="0"/>
              <a:t>Keep in mind that this is one of many possible interpretations of the Civil War—it is not the one and only right answer to the question</a:t>
            </a:r>
            <a:r>
              <a:rPr lang="en-US" dirty="0"/>
              <a:t>. There isn't one right answer; there are only strong and weak thesis statements and strong and weak uses of evidence.</a:t>
            </a:r>
          </a:p>
          <a:p>
            <a:endParaRPr lang="en-US" dirty="0"/>
          </a:p>
        </p:txBody>
      </p:sp>
      <p:sp>
        <p:nvSpPr>
          <p:cNvPr id="5" name="Slide Number Placeholder 4"/>
          <p:cNvSpPr>
            <a:spLocks noGrp="1"/>
          </p:cNvSpPr>
          <p:nvPr>
            <p:ph type="sldNum" sz="quarter" idx="12"/>
          </p:nvPr>
        </p:nvSpPr>
        <p:spPr/>
        <p:txBody>
          <a:bodyPr/>
          <a:lstStyle/>
          <a:p>
            <a:fld id="{E6EB4587-CFD4-46FD-ADC9-09FB8494394E}" type="slidenum">
              <a:rPr lang="en-US" smtClean="0"/>
              <a:pPr/>
              <a:t>36</a:t>
            </a:fld>
            <a:endParaRPr lang="en-US"/>
          </a:p>
        </p:txBody>
      </p:sp>
    </p:spTree>
    <p:extLst>
      <p:ext uri="{BB962C8B-B14F-4D97-AF65-F5344CB8AC3E}">
        <p14:creationId xmlns:p14="http://schemas.microsoft.com/office/powerpoint/2010/main" val="29048607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Here’s an English Example</a:t>
            </a:r>
            <a:endParaRPr lang="en-US" dirty="0"/>
          </a:p>
        </p:txBody>
      </p:sp>
      <p:sp>
        <p:nvSpPr>
          <p:cNvPr id="3" name="Content Placeholder 2"/>
          <p:cNvSpPr>
            <a:spLocks noGrp="1"/>
          </p:cNvSpPr>
          <p:nvPr>
            <p:ph idx="1"/>
          </p:nvPr>
        </p:nvSpPr>
        <p:spPr>
          <a:xfrm>
            <a:off x="533400" y="914400"/>
            <a:ext cx="8001000" cy="4114800"/>
          </a:xfrm>
        </p:spPr>
        <p:txBody>
          <a:bodyPr>
            <a:normAutofit fontScale="77500" lnSpcReduction="20000"/>
          </a:bodyPr>
          <a:lstStyle/>
          <a:p>
            <a:r>
              <a:rPr lang="en-US" dirty="0"/>
              <a:t>Suppose your literature professor hands out the following assignment in a class on the American novel: Write an analysis of some aspect of Mark Twain's novel Huckleberry Finn. "This will be easy," you think. "I loved Huckleberry Finn!" You grab a pad of paper and write:</a:t>
            </a:r>
          </a:p>
          <a:p>
            <a:r>
              <a:rPr lang="en-US" i="1" dirty="0"/>
              <a:t>Mark Twain's </a:t>
            </a:r>
            <a:r>
              <a:rPr lang="en-US" i="1" u="sng" dirty="0"/>
              <a:t>Huckleberry Finn</a:t>
            </a:r>
            <a:r>
              <a:rPr lang="en-US" i="1" dirty="0"/>
              <a:t> is a great American novel.</a:t>
            </a:r>
            <a:endParaRPr lang="en-US" dirty="0"/>
          </a:p>
          <a:p>
            <a:r>
              <a:rPr lang="en-US" dirty="0"/>
              <a:t>Why is this thesis weak? Think about what the reader would expect from the essay that follows: you will most likely provide a general, appreciative summary of Twain's novel. The question did not ask you to summarize; it asked you to analyze. Your professor is probably not interested in your opinion of the novel; instead, she wants you to think about </a:t>
            </a:r>
            <a:r>
              <a:rPr lang="en-US" i="1" dirty="0" smtClean="0"/>
              <a:t>why </a:t>
            </a:r>
            <a:r>
              <a:rPr lang="en-US" dirty="0" smtClean="0"/>
              <a:t>it's </a:t>
            </a:r>
            <a:r>
              <a:rPr lang="en-US" dirty="0"/>
              <a:t>such a great novel—what do Huck's adventures tell us about life, about America, about coming of age, about race relations, etc</a:t>
            </a:r>
            <a:r>
              <a:rPr lang="en-US" dirty="0" smtClean="0"/>
              <a:t>.?</a:t>
            </a:r>
          </a:p>
          <a:p>
            <a:r>
              <a:rPr lang="en-US" i="1" dirty="0"/>
              <a:t>In </a:t>
            </a:r>
            <a:r>
              <a:rPr lang="en-US" i="1" u="sng" dirty="0"/>
              <a:t>Huckleberry Finn</a:t>
            </a:r>
            <a:r>
              <a:rPr lang="en-US" i="1" dirty="0"/>
              <a:t>, Mark Twain develops a contrast between life on the river and life on the shore. </a:t>
            </a:r>
            <a:endParaRPr lang="en-US" dirty="0"/>
          </a:p>
          <a:p>
            <a:r>
              <a:rPr lang="en-US" dirty="0"/>
              <a:t>Here's a working thesis with potential: you have highlighted an important aspect of the novel for investigation; however, it's still not clear what your analysis will reveal. Your reader is intrigued, but is still thinking, "So what? What's the point of this contrast? What does it signify?" Perhaps you are not sure yet, either. That's fine—begin to work on comparing scenes from the book and see what you discover. Free write, make lists, jot down Huck's actions and reactions.</a:t>
            </a:r>
          </a:p>
          <a:p>
            <a:r>
              <a:rPr lang="en-US" i="1" dirty="0"/>
              <a:t>Through its contrasting river and shore scenes, Twain's </a:t>
            </a:r>
            <a:r>
              <a:rPr lang="en-US" i="1" u="sng" dirty="0"/>
              <a:t>Huckleberry Finn</a:t>
            </a:r>
            <a:r>
              <a:rPr lang="en-US" i="1" dirty="0"/>
              <a:t> suggests that to find the true expression of American democratic ideals, one must leave "civilized" society and go back to nature.</a:t>
            </a:r>
            <a:endParaRPr lang="en-US" dirty="0"/>
          </a:p>
          <a:p>
            <a:r>
              <a:rPr lang="en-US" dirty="0"/>
              <a:t>This final thesis statement presents an interpretation of a literary work based on an analysis of its content. Of course, for the essay itself to be successful, you must now present evidence from the novel that will convince the reader of your </a:t>
            </a:r>
            <a:r>
              <a:rPr lang="en-US" dirty="0" smtClean="0"/>
              <a:t>interpretation.</a:t>
            </a:r>
          </a:p>
          <a:p>
            <a:r>
              <a:rPr lang="en-US" dirty="0" smtClean="0"/>
              <a:t>The Writing Center. The University of NC at Chapel Hill, 2010-12. Web 29 May 2013. &lt;http://writingcenter.unc.edu/handouts/thesis-statements/&gt;.</a:t>
            </a:r>
          </a:p>
          <a:p>
            <a:endParaRPr lang="en-US" dirty="0"/>
          </a:p>
          <a:p>
            <a:endParaRPr lang="en-US" dirty="0"/>
          </a:p>
        </p:txBody>
      </p:sp>
      <p:sp>
        <p:nvSpPr>
          <p:cNvPr id="5" name="Slide Number Placeholder 4"/>
          <p:cNvSpPr>
            <a:spLocks noGrp="1"/>
          </p:cNvSpPr>
          <p:nvPr>
            <p:ph type="sldNum" sz="quarter" idx="12"/>
          </p:nvPr>
        </p:nvSpPr>
        <p:spPr/>
        <p:txBody>
          <a:bodyPr/>
          <a:lstStyle/>
          <a:p>
            <a:fld id="{E6EB4587-CFD4-46FD-ADC9-09FB8494394E}" type="slidenum">
              <a:rPr lang="en-US" smtClean="0"/>
              <a:pPr/>
              <a:t>37</a:t>
            </a:fld>
            <a:endParaRPr lang="en-US"/>
          </a:p>
        </p:txBody>
      </p:sp>
    </p:spTree>
    <p:extLst>
      <p:ext uri="{BB962C8B-B14F-4D97-AF65-F5344CB8AC3E}">
        <p14:creationId xmlns:p14="http://schemas.microsoft.com/office/powerpoint/2010/main" val="35299866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How do I make sure my paper sounds like I wrote it?   Diction and Tone Matter!</a:t>
            </a:r>
            <a:endParaRPr lang="en-US" sz="2400" dirty="0"/>
          </a:p>
        </p:txBody>
      </p:sp>
      <p:sp>
        <p:nvSpPr>
          <p:cNvPr id="3" name="Content Placeholder 2"/>
          <p:cNvSpPr>
            <a:spLocks noGrp="1"/>
          </p:cNvSpPr>
          <p:nvPr>
            <p:ph idx="1"/>
          </p:nvPr>
        </p:nvSpPr>
        <p:spPr/>
        <p:txBody>
          <a:bodyPr/>
          <a:lstStyle/>
          <a:p>
            <a:r>
              <a:rPr lang="en-US" dirty="0" smtClean="0"/>
              <a:t>The attitude a writer takes toward his or her characters, subject, or readers is called TONE.  Just as a person speaks in a certain tone of voice, written text also conveys or expresses a tone.  The tone of a text may be critical, detached, angry, respectful, etc.  The writer can establish a tone through the use of imagery and figurative language such as similes, metaphors, and personification.  Word choice, also known as diction, is the foundation of a writer’s tone.  The writer’s use of language, as well as the connotative responses to that language, powerfully emphasizes the effect a writer has on his or her readers.</a:t>
            </a:r>
          </a:p>
          <a:p>
            <a:r>
              <a:rPr lang="en-US" dirty="0" smtClean="0"/>
              <a:t>Connotation: the emotional association that words carry with them.  Consider the difference between </a:t>
            </a:r>
            <a:r>
              <a:rPr lang="en-US" i="1" dirty="0" smtClean="0"/>
              <a:t>proud</a:t>
            </a:r>
            <a:r>
              <a:rPr lang="en-US" dirty="0" smtClean="0"/>
              <a:t> and </a:t>
            </a:r>
            <a:r>
              <a:rPr lang="en-US" i="1" dirty="0" smtClean="0"/>
              <a:t>arrogant</a:t>
            </a:r>
            <a:r>
              <a:rPr lang="en-US" dirty="0" smtClean="0"/>
              <a:t>, both of which mean “full of pride.”  They definitely express a different feeling which affects meaning.</a:t>
            </a:r>
            <a:endParaRPr lang="en-US" dirty="0"/>
          </a:p>
        </p:txBody>
      </p:sp>
      <p:sp>
        <p:nvSpPr>
          <p:cNvPr id="5" name="Slide Number Placeholder 4"/>
          <p:cNvSpPr>
            <a:spLocks noGrp="1"/>
          </p:cNvSpPr>
          <p:nvPr>
            <p:ph type="sldNum" sz="quarter" idx="12"/>
          </p:nvPr>
        </p:nvSpPr>
        <p:spPr/>
        <p:txBody>
          <a:bodyPr/>
          <a:lstStyle/>
          <a:p>
            <a:fld id="{E6EB4587-CFD4-46FD-ADC9-09FB8494394E}" type="slidenum">
              <a:rPr lang="en-US" smtClean="0"/>
              <a:pPr/>
              <a:t>38</a:t>
            </a:fld>
            <a:endParaRPr lang="en-US"/>
          </a:p>
        </p:txBody>
      </p:sp>
    </p:spTree>
    <p:extLst>
      <p:ext uri="{BB962C8B-B14F-4D97-AF65-F5344CB8AC3E}">
        <p14:creationId xmlns:p14="http://schemas.microsoft.com/office/powerpoint/2010/main" val="42787199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Diction and Language</a:t>
            </a:r>
            <a:endParaRPr lang="en-US" dirty="0"/>
          </a:p>
        </p:txBody>
      </p:sp>
      <p:sp>
        <p:nvSpPr>
          <p:cNvPr id="3" name="Content Placeholder 2"/>
          <p:cNvSpPr>
            <a:spLocks noGrp="1"/>
          </p:cNvSpPr>
          <p:nvPr>
            <p:ph idx="1"/>
          </p:nvPr>
        </p:nvSpPr>
        <p:spPr>
          <a:xfrm>
            <a:off x="838200" y="838200"/>
            <a:ext cx="7505700" cy="4038600"/>
          </a:xfrm>
        </p:spPr>
        <p:txBody>
          <a:bodyPr>
            <a:normAutofit fontScale="77500" lnSpcReduction="20000"/>
          </a:bodyPr>
          <a:lstStyle/>
          <a:p>
            <a:r>
              <a:rPr lang="en-US" dirty="0" smtClean="0"/>
              <a:t>The words you choose are vital to the success of your paper.  You should use:</a:t>
            </a:r>
          </a:p>
          <a:p>
            <a:r>
              <a:rPr lang="en-US" dirty="0" smtClean="0"/>
              <a:t>Specific Language</a:t>
            </a:r>
          </a:p>
          <a:p>
            <a:r>
              <a:rPr lang="en-US" dirty="0"/>
              <a:t>	</a:t>
            </a:r>
            <a:r>
              <a:rPr lang="en-US" dirty="0" smtClean="0"/>
              <a:t>action verbs</a:t>
            </a:r>
          </a:p>
          <a:p>
            <a:r>
              <a:rPr lang="en-US" dirty="0" smtClean="0"/>
              <a:t>	Precise nouns</a:t>
            </a:r>
          </a:p>
          <a:p>
            <a:r>
              <a:rPr lang="en-US" dirty="0" smtClean="0"/>
              <a:t>	Vivid adjectives  and adverbs</a:t>
            </a:r>
          </a:p>
          <a:p>
            <a:r>
              <a:rPr lang="en-US" dirty="0" smtClean="0"/>
              <a:t>Sensory details</a:t>
            </a:r>
          </a:p>
          <a:p>
            <a:r>
              <a:rPr lang="en-US" dirty="0" smtClean="0"/>
              <a:t>Figurative language</a:t>
            </a:r>
          </a:p>
          <a:p>
            <a:r>
              <a:rPr lang="en-US" dirty="0"/>
              <a:t>	</a:t>
            </a:r>
            <a:r>
              <a:rPr lang="en-US" dirty="0" smtClean="0"/>
              <a:t>similes</a:t>
            </a:r>
          </a:p>
          <a:p>
            <a:r>
              <a:rPr lang="en-US" dirty="0"/>
              <a:t>	</a:t>
            </a:r>
            <a:r>
              <a:rPr lang="en-US" dirty="0" smtClean="0"/>
              <a:t>metaphors</a:t>
            </a:r>
          </a:p>
          <a:p>
            <a:r>
              <a:rPr lang="en-US" dirty="0"/>
              <a:t>	</a:t>
            </a:r>
            <a:r>
              <a:rPr lang="en-US" dirty="0" smtClean="0"/>
              <a:t>personification</a:t>
            </a:r>
          </a:p>
          <a:p>
            <a:r>
              <a:rPr lang="en-US" dirty="0"/>
              <a:t>	</a:t>
            </a:r>
            <a:r>
              <a:rPr lang="en-US" dirty="0" smtClean="0"/>
              <a:t>hyperbole</a:t>
            </a:r>
          </a:p>
          <a:p>
            <a:r>
              <a:rPr lang="en-US" dirty="0" smtClean="0"/>
              <a:t>Appropriate dialogue / dialect</a:t>
            </a:r>
          </a:p>
          <a:p>
            <a:r>
              <a:rPr lang="en-US" dirty="0" smtClean="0"/>
              <a:t>When quoting a source, slang and informal language is acceptable, including contractions and clichés.</a:t>
            </a:r>
          </a:p>
          <a:p>
            <a:r>
              <a:rPr lang="en-US" dirty="0" smtClean="0"/>
              <a:t>When writing in your own words, you should be using formal language that includes following the rules for standard grammar and mechanics</a:t>
            </a:r>
            <a:endParaRPr lang="en-US" dirty="0"/>
          </a:p>
        </p:txBody>
      </p:sp>
      <p:sp>
        <p:nvSpPr>
          <p:cNvPr id="5" name="Slide Number Placeholder 4"/>
          <p:cNvSpPr>
            <a:spLocks noGrp="1"/>
          </p:cNvSpPr>
          <p:nvPr>
            <p:ph type="sldNum" sz="quarter" idx="12"/>
          </p:nvPr>
        </p:nvSpPr>
        <p:spPr/>
        <p:txBody>
          <a:bodyPr/>
          <a:lstStyle/>
          <a:p>
            <a:fld id="{E6EB4587-CFD4-46FD-ADC9-09FB8494394E}" type="slidenum">
              <a:rPr lang="en-US" smtClean="0"/>
              <a:pPr/>
              <a:t>39</a:t>
            </a:fld>
            <a:endParaRPr lang="en-US"/>
          </a:p>
        </p:txBody>
      </p:sp>
    </p:spTree>
    <p:extLst>
      <p:ext uri="{BB962C8B-B14F-4D97-AF65-F5344CB8AC3E}">
        <p14:creationId xmlns:p14="http://schemas.microsoft.com/office/powerpoint/2010/main" val="2350537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 text Citations – I’m Scared!  How do I do these?	</a:t>
            </a:r>
            <a:endParaRPr lang="en-US" dirty="0"/>
          </a:p>
        </p:txBody>
      </p:sp>
      <p:sp>
        <p:nvSpPr>
          <p:cNvPr id="3" name="Content Placeholder 2"/>
          <p:cNvSpPr>
            <a:spLocks noGrp="1"/>
          </p:cNvSpPr>
          <p:nvPr>
            <p:ph idx="1"/>
          </p:nvPr>
        </p:nvSpPr>
        <p:spPr/>
        <p:txBody>
          <a:bodyPr>
            <a:normAutofit fontScale="85000" lnSpcReduction="20000"/>
          </a:bodyPr>
          <a:lstStyle/>
          <a:p>
            <a:r>
              <a:rPr lang="en-US" sz="1800" dirty="0" smtClean="0"/>
              <a:t>Silly students, no need to be scared!! We will show you so you feel comfortable, and if we come up against any that are different, we will deal with them on a case-by-case basis!</a:t>
            </a:r>
          </a:p>
          <a:p>
            <a:r>
              <a:rPr lang="en-US" dirty="0" smtClean="0"/>
              <a:t>	Ruth </a:t>
            </a:r>
            <a:r>
              <a:rPr lang="en-US" dirty="0"/>
              <a:t>Perry, in her article, </a:t>
            </a:r>
            <a:r>
              <a:rPr lang="en-US" i="1" dirty="0"/>
              <a:t>Interrupted Friendships in Jane Austen’s Emma</a:t>
            </a:r>
            <a:r>
              <a:rPr lang="en-US" dirty="0"/>
              <a:t> states, “Austen lived in a women’s enclave within a patriarchal system and understood the effects of such double loyalties.  She wrote from her life and heart with such clarity and classical symmetry that the layers of her novel come neatly away” (186</a:t>
            </a:r>
            <a:r>
              <a:rPr lang="en-US" dirty="0" smtClean="0"/>
              <a:t>).</a:t>
            </a:r>
          </a:p>
          <a:p>
            <a:r>
              <a:rPr lang="en-US" dirty="0" smtClean="0"/>
              <a:t>	“</a:t>
            </a:r>
            <a:r>
              <a:rPr lang="en-US" dirty="0"/>
              <a:t>It is a truth universally acknowledged that a single man in possession of a good fortune, must be in want of a wife” (Austen 1). </a:t>
            </a:r>
            <a:endParaRPr lang="en-US" dirty="0" smtClean="0"/>
          </a:p>
          <a:p>
            <a:r>
              <a:rPr lang="en-US" dirty="0" smtClean="0"/>
              <a:t>Works by two or three authors: (Hughes and Blevins 102) or (Hughes, Blevins and Demers 102).</a:t>
            </a:r>
          </a:p>
          <a:p>
            <a:r>
              <a:rPr lang="en-US" dirty="0" smtClean="0"/>
              <a:t>Works by more than three authors: (Kim et al. 427).</a:t>
            </a:r>
          </a:p>
          <a:p>
            <a:r>
              <a:rPr lang="en-US" dirty="0" smtClean="0"/>
              <a:t>Quotation from another source: (</a:t>
            </a:r>
            <a:r>
              <a:rPr lang="en-US" dirty="0" err="1" smtClean="0"/>
              <a:t>qtd</a:t>
            </a:r>
            <a:r>
              <a:rPr lang="en-US" dirty="0" smtClean="0"/>
              <a:t>. In Stein 219).</a:t>
            </a:r>
          </a:p>
          <a:p>
            <a:r>
              <a:rPr lang="en-US" dirty="0" smtClean="0"/>
              <a:t>No author given (“New Uses for Old Cars” 14). – this uses the article title </a:t>
            </a:r>
          </a:p>
          <a:p>
            <a:r>
              <a:rPr lang="en-US" dirty="0" err="1" smtClean="0"/>
              <a:t>Nonprint</a:t>
            </a:r>
            <a:r>
              <a:rPr lang="en-US" dirty="0" smtClean="0"/>
              <a:t> source with or without author (KABC News) or (Guthrie) or (“Dust Bowl”).</a:t>
            </a:r>
          </a:p>
          <a:p>
            <a:r>
              <a:rPr lang="en-US" dirty="0"/>
              <a:t>	</a:t>
            </a:r>
            <a:r>
              <a:rPr lang="en-US" dirty="0" smtClean="0"/>
              <a:t>**this is the same for paraphrasing (putting in your own words) but without the quotations.  Please note – we prefer you stick with direct quotes.</a:t>
            </a:r>
            <a:endParaRPr lang="en-US" dirty="0"/>
          </a:p>
        </p:txBody>
      </p:sp>
      <p:sp>
        <p:nvSpPr>
          <p:cNvPr id="5" name="Slide Number Placeholder 4"/>
          <p:cNvSpPr>
            <a:spLocks noGrp="1"/>
          </p:cNvSpPr>
          <p:nvPr>
            <p:ph type="sldNum" sz="quarter" idx="12"/>
          </p:nvPr>
        </p:nvSpPr>
        <p:spPr/>
        <p:txBody>
          <a:bodyPr/>
          <a:lstStyle/>
          <a:p>
            <a:fld id="{E6EB4587-CFD4-46FD-ADC9-09FB8494394E}" type="slidenum">
              <a:rPr lang="en-US" smtClean="0"/>
              <a:pPr/>
              <a:t>4</a:t>
            </a:fld>
            <a:endParaRPr lang="en-US"/>
          </a:p>
        </p:txBody>
      </p:sp>
    </p:spTree>
    <p:extLst>
      <p:ext uri="{BB962C8B-B14F-4D97-AF65-F5344CB8AC3E}">
        <p14:creationId xmlns:p14="http://schemas.microsoft.com/office/powerpoint/2010/main" val="7463142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228600"/>
            <a:ext cx="7520940" cy="4572000"/>
          </a:xfrm>
        </p:spPr>
        <p:txBody>
          <a:bodyPr>
            <a:normAutofit fontScale="47500" lnSpcReduction="20000"/>
          </a:bodyPr>
          <a:lstStyle/>
          <a:p>
            <a:r>
              <a:rPr lang="en-US" u="sng" dirty="0" smtClean="0"/>
              <a:t>Useful words:</a:t>
            </a:r>
          </a:p>
          <a:p>
            <a:r>
              <a:rPr lang="en-US" dirty="0" smtClean="0"/>
              <a:t>Words that can be used to show </a:t>
            </a:r>
            <a:r>
              <a:rPr lang="en-US" u="sng" dirty="0" smtClean="0"/>
              <a:t>LOCATION</a:t>
            </a:r>
            <a:r>
              <a:rPr lang="en-US" dirty="0" smtClean="0"/>
              <a:t>:</a:t>
            </a:r>
          </a:p>
          <a:p>
            <a:r>
              <a:rPr lang="en-US" b="0" dirty="0" smtClean="0"/>
              <a:t>Against		Beneath		In back of		Over</a:t>
            </a:r>
          </a:p>
          <a:p>
            <a:r>
              <a:rPr lang="en-US" b="0" dirty="0" smtClean="0"/>
              <a:t>Among		Between		In front of		Throughout</a:t>
            </a:r>
          </a:p>
          <a:p>
            <a:r>
              <a:rPr lang="en-US" b="0" dirty="0" smtClean="0"/>
              <a:t>Away from	Beyond		Onto		Under</a:t>
            </a:r>
          </a:p>
          <a:p>
            <a:endParaRPr lang="en-US" dirty="0" smtClean="0"/>
          </a:p>
          <a:p>
            <a:r>
              <a:rPr lang="en-US" dirty="0" smtClean="0"/>
              <a:t>Words that can be used to show </a:t>
            </a:r>
            <a:r>
              <a:rPr lang="en-US" u="sng" dirty="0" smtClean="0"/>
              <a:t>TIME</a:t>
            </a:r>
            <a:r>
              <a:rPr lang="en-US" dirty="0" smtClean="0"/>
              <a:t>:</a:t>
            </a:r>
          </a:p>
          <a:p>
            <a:r>
              <a:rPr lang="en-US" b="0" dirty="0" smtClean="0"/>
              <a:t>After		Finally		Second		Until</a:t>
            </a:r>
          </a:p>
          <a:p>
            <a:r>
              <a:rPr lang="en-US" b="0" dirty="0" smtClean="0"/>
              <a:t>As soon as	First		Then		When</a:t>
            </a:r>
          </a:p>
          <a:p>
            <a:r>
              <a:rPr lang="en-US" b="0" dirty="0" smtClean="0"/>
              <a:t>At		Immediately	Third	Yesterday</a:t>
            </a:r>
          </a:p>
          <a:p>
            <a:r>
              <a:rPr lang="en-US" b="0" dirty="0" smtClean="0"/>
              <a:t>Before		Meanwhile	Tomorrow	</a:t>
            </a:r>
          </a:p>
          <a:p>
            <a:endParaRPr lang="en-US" b="0" dirty="0" smtClean="0"/>
          </a:p>
          <a:p>
            <a:r>
              <a:rPr lang="en-US" dirty="0" smtClean="0"/>
              <a:t>Words that can be used to show </a:t>
            </a:r>
            <a:r>
              <a:rPr lang="en-US" u="sng" dirty="0" smtClean="0"/>
              <a:t>SIMILARITIES:</a:t>
            </a:r>
            <a:endParaRPr lang="en-US" dirty="0" smtClean="0"/>
          </a:p>
          <a:p>
            <a:r>
              <a:rPr lang="en-US" b="0" dirty="0" smtClean="0"/>
              <a:t>Also		Furthermore	Likewise</a:t>
            </a:r>
          </a:p>
          <a:p>
            <a:r>
              <a:rPr lang="en-US" b="0" dirty="0" smtClean="0"/>
              <a:t>As		Like	Similarly</a:t>
            </a:r>
          </a:p>
          <a:p>
            <a:endParaRPr lang="en-US" dirty="0" smtClean="0"/>
          </a:p>
          <a:p>
            <a:endParaRPr lang="en-US" dirty="0" smtClean="0"/>
          </a:p>
          <a:p>
            <a:r>
              <a:rPr lang="en-US" dirty="0" smtClean="0"/>
              <a:t>Words that can be used to show </a:t>
            </a:r>
            <a:r>
              <a:rPr lang="en-US" u="sng" dirty="0" smtClean="0"/>
              <a:t>DIFFERENCES</a:t>
            </a:r>
            <a:r>
              <a:rPr lang="en-US" dirty="0" smtClean="0"/>
              <a:t>:</a:t>
            </a:r>
          </a:p>
          <a:p>
            <a:r>
              <a:rPr lang="en-US" b="0" dirty="0" smtClean="0"/>
              <a:t>Although	Conversely	However	To sum up</a:t>
            </a:r>
          </a:p>
          <a:p>
            <a:r>
              <a:rPr lang="en-US" b="0" dirty="0" smtClean="0"/>
              <a:t>But		Even though	Therefore	</a:t>
            </a:r>
          </a:p>
          <a:p>
            <a:endParaRPr lang="en-US" dirty="0" smtClean="0"/>
          </a:p>
          <a:p>
            <a:r>
              <a:rPr lang="en-US" b="0" dirty="0" smtClean="0"/>
              <a:t>	</a:t>
            </a:r>
          </a:p>
          <a:p>
            <a:r>
              <a:rPr lang="en-US" b="0" dirty="0" smtClean="0"/>
              <a:t> 	</a:t>
            </a:r>
            <a:endParaRPr lang="en-US" b="0" dirty="0"/>
          </a:p>
        </p:txBody>
      </p:sp>
      <p:sp>
        <p:nvSpPr>
          <p:cNvPr id="5" name="Slide Number Placeholder 4"/>
          <p:cNvSpPr>
            <a:spLocks noGrp="1"/>
          </p:cNvSpPr>
          <p:nvPr>
            <p:ph type="sldNum" sz="quarter" idx="12"/>
          </p:nvPr>
        </p:nvSpPr>
        <p:spPr/>
        <p:txBody>
          <a:bodyPr/>
          <a:lstStyle/>
          <a:p>
            <a:fld id="{E6EB4587-CFD4-46FD-ADC9-09FB8494394E}" type="slidenum">
              <a:rPr lang="en-US" smtClean="0"/>
              <a:pPr/>
              <a:t>40</a:t>
            </a:fld>
            <a:endParaRPr lang="en-US"/>
          </a:p>
        </p:txBody>
      </p:sp>
    </p:spTree>
    <p:extLst>
      <p:ext uri="{BB962C8B-B14F-4D97-AF65-F5344CB8AC3E}">
        <p14:creationId xmlns:p14="http://schemas.microsoft.com/office/powerpoint/2010/main" val="3550312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33400"/>
            <a:ext cx="7520940" cy="4267200"/>
          </a:xfrm>
        </p:spPr>
        <p:txBody>
          <a:bodyPr>
            <a:normAutofit fontScale="62500" lnSpcReduction="20000"/>
          </a:bodyPr>
          <a:lstStyle/>
          <a:p>
            <a:r>
              <a:rPr lang="en-US" dirty="0" smtClean="0"/>
              <a:t>Words that can be used to </a:t>
            </a:r>
            <a:r>
              <a:rPr lang="en-US" u="sng" dirty="0" smtClean="0"/>
              <a:t>EMPHASIZE A POINT</a:t>
            </a:r>
            <a:r>
              <a:rPr lang="en-US" dirty="0" smtClean="0"/>
              <a:t>:</a:t>
            </a:r>
          </a:p>
          <a:p>
            <a:r>
              <a:rPr lang="en-US" b="0" dirty="0" smtClean="0"/>
              <a:t>Again		Indeed		To emphasize		Truly</a:t>
            </a:r>
          </a:p>
          <a:p>
            <a:r>
              <a:rPr lang="en-US" b="0" dirty="0" smtClean="0"/>
              <a:t>For this reason	In fact		To repeat</a:t>
            </a:r>
          </a:p>
          <a:p>
            <a:endParaRPr lang="en-US" dirty="0" smtClean="0"/>
          </a:p>
          <a:p>
            <a:r>
              <a:rPr lang="en-US" dirty="0" smtClean="0"/>
              <a:t>Words that be used to </a:t>
            </a:r>
            <a:r>
              <a:rPr lang="en-US" u="sng" dirty="0" smtClean="0"/>
              <a:t>CONCLUDE</a:t>
            </a:r>
            <a:r>
              <a:rPr lang="en-US" dirty="0" smtClean="0"/>
              <a:t>:</a:t>
            </a:r>
          </a:p>
          <a:p>
            <a:r>
              <a:rPr lang="en-US" b="0" dirty="0" smtClean="0"/>
              <a:t>As a result	In conclusion		Therefore</a:t>
            </a:r>
          </a:p>
          <a:p>
            <a:r>
              <a:rPr lang="en-US" b="0" dirty="0" smtClean="0"/>
              <a:t>Finally		In Summary		To sum up</a:t>
            </a:r>
          </a:p>
          <a:p>
            <a:endParaRPr lang="en-US" b="0" dirty="0" smtClean="0"/>
          </a:p>
          <a:p>
            <a:r>
              <a:rPr lang="en-US" dirty="0" smtClean="0"/>
              <a:t>Words that can be used to </a:t>
            </a:r>
            <a:r>
              <a:rPr lang="en-US" u="sng" dirty="0" smtClean="0"/>
              <a:t>ADD INFORMATION</a:t>
            </a:r>
            <a:r>
              <a:rPr lang="en-US" dirty="0" smtClean="0"/>
              <a:t>:</a:t>
            </a:r>
          </a:p>
          <a:p>
            <a:r>
              <a:rPr lang="en-US" b="0" dirty="0" smtClean="0"/>
              <a:t>Additionally	Another		In addition</a:t>
            </a:r>
          </a:p>
          <a:p>
            <a:r>
              <a:rPr lang="en-US" b="0" dirty="0" smtClean="0"/>
              <a:t>Add		Equally important	Likewise</a:t>
            </a:r>
          </a:p>
          <a:p>
            <a:r>
              <a:rPr lang="en-US" b="0" dirty="0" smtClean="0"/>
              <a:t>Also		Finally		Moreover</a:t>
            </a:r>
          </a:p>
          <a:p>
            <a:endParaRPr lang="en-US" dirty="0" smtClean="0"/>
          </a:p>
          <a:p>
            <a:r>
              <a:rPr lang="en-US" dirty="0" smtClean="0"/>
              <a:t>Words that can be used to </a:t>
            </a:r>
            <a:r>
              <a:rPr lang="en-US" u="sng" dirty="0" smtClean="0"/>
              <a:t>CLARIFY</a:t>
            </a:r>
            <a:r>
              <a:rPr lang="en-US" dirty="0" smtClean="0"/>
              <a:t>:</a:t>
            </a:r>
          </a:p>
          <a:p>
            <a:r>
              <a:rPr lang="en-US" b="0" dirty="0" smtClean="0"/>
              <a:t>For instance	In other words</a:t>
            </a:r>
          </a:p>
          <a:p>
            <a:endParaRPr lang="en-US" b="0" dirty="0" smtClean="0"/>
          </a:p>
          <a:p>
            <a:r>
              <a:rPr lang="en-US" dirty="0" smtClean="0"/>
              <a:t>Verbs for making recommendations:</a:t>
            </a:r>
          </a:p>
          <a:p>
            <a:r>
              <a:rPr lang="en-US" b="0" dirty="0" smtClean="0"/>
              <a:t>advocate	 implore   	call for  	 plead   	demand   	recommend   </a:t>
            </a:r>
          </a:p>
          <a:p>
            <a:r>
              <a:rPr lang="en-US" b="0" dirty="0" smtClean="0"/>
              <a:t>encourage   	urge    	exhort   	warn</a:t>
            </a:r>
          </a:p>
          <a:p>
            <a:endParaRPr lang="en-US" dirty="0"/>
          </a:p>
        </p:txBody>
      </p:sp>
      <p:sp>
        <p:nvSpPr>
          <p:cNvPr id="5" name="Slide Number Placeholder 4"/>
          <p:cNvSpPr>
            <a:spLocks noGrp="1"/>
          </p:cNvSpPr>
          <p:nvPr>
            <p:ph type="sldNum" sz="quarter" idx="12"/>
          </p:nvPr>
        </p:nvSpPr>
        <p:spPr/>
        <p:txBody>
          <a:bodyPr/>
          <a:lstStyle/>
          <a:p>
            <a:fld id="{E6EB4587-CFD4-46FD-ADC9-09FB8494394E}" type="slidenum">
              <a:rPr lang="en-US" smtClean="0"/>
              <a:pPr/>
              <a:t>41</a:t>
            </a:fld>
            <a:endParaRPr lang="en-US"/>
          </a:p>
        </p:txBody>
      </p:sp>
    </p:spTree>
    <p:extLst>
      <p:ext uri="{BB962C8B-B14F-4D97-AF65-F5344CB8AC3E}">
        <p14:creationId xmlns:p14="http://schemas.microsoft.com/office/powerpoint/2010/main" val="25715350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685800"/>
            <a:ext cx="7520940" cy="3994677"/>
          </a:xfrm>
        </p:spPr>
        <p:txBody>
          <a:bodyPr>
            <a:normAutofit/>
          </a:bodyPr>
          <a:lstStyle/>
          <a:p>
            <a:r>
              <a:rPr lang="en-US" dirty="0" smtClean="0"/>
              <a:t>Useful Summary Verbs:</a:t>
            </a:r>
          </a:p>
          <a:p>
            <a:r>
              <a:rPr lang="en-US" dirty="0" smtClean="0"/>
              <a:t>Verbs for making a claim:</a:t>
            </a:r>
          </a:p>
          <a:p>
            <a:r>
              <a:rPr lang="en-US" b="0" dirty="0" smtClean="0"/>
              <a:t>argue	insist	assert	observe	believe	remind us	   suggest	</a:t>
            </a:r>
          </a:p>
          <a:p>
            <a:r>
              <a:rPr lang="en-US" b="0" dirty="0" smtClean="0"/>
              <a:t>claim	report	emphasize</a:t>
            </a:r>
          </a:p>
          <a:p>
            <a:r>
              <a:rPr lang="en-US" dirty="0" smtClean="0"/>
              <a:t>Verbs for expressing agreement:</a:t>
            </a:r>
          </a:p>
          <a:p>
            <a:r>
              <a:rPr lang="en-US" b="0" dirty="0" smtClean="0"/>
              <a:t>acknowledge    endorse   admire    	extol   	      agree   praise</a:t>
            </a:r>
          </a:p>
          <a:p>
            <a:r>
              <a:rPr lang="en-US" b="0" dirty="0" smtClean="0"/>
              <a:t>reaffirm	corroborate     support    	do not deny    verify	concur</a:t>
            </a:r>
          </a:p>
          <a:p>
            <a:r>
              <a:rPr lang="en-US" dirty="0" smtClean="0"/>
              <a:t>Verbs for questioning or disagreeing:</a:t>
            </a:r>
          </a:p>
          <a:p>
            <a:r>
              <a:rPr lang="en-US" b="0" dirty="0" smtClean="0"/>
              <a:t>complain    disavow    complicate    question    contend    refute    contradict</a:t>
            </a:r>
          </a:p>
          <a:p>
            <a:r>
              <a:rPr lang="en-US" b="0" dirty="0" smtClean="0"/>
              <a:t>reject     deny    deplore the tendency   repudiate</a:t>
            </a:r>
          </a:p>
          <a:p>
            <a:r>
              <a:rPr lang="en-US" dirty="0" smtClean="0"/>
              <a:t> </a:t>
            </a:r>
          </a:p>
          <a:p>
            <a:endParaRPr lang="en-US" b="0" dirty="0" smtClean="0"/>
          </a:p>
          <a:p>
            <a:endParaRPr lang="en-US" b="0" dirty="0" smtClean="0"/>
          </a:p>
          <a:p>
            <a:endParaRPr lang="en-US" b="0" dirty="0" smtClean="0"/>
          </a:p>
          <a:p>
            <a:endParaRPr lang="en-US" b="0" dirty="0" smtClean="0"/>
          </a:p>
          <a:p>
            <a:endParaRPr lang="en-US" dirty="0" smtClean="0"/>
          </a:p>
          <a:p>
            <a:endParaRPr lang="en-US" dirty="0"/>
          </a:p>
        </p:txBody>
      </p:sp>
      <p:sp>
        <p:nvSpPr>
          <p:cNvPr id="5" name="Slide Number Placeholder 4"/>
          <p:cNvSpPr>
            <a:spLocks noGrp="1"/>
          </p:cNvSpPr>
          <p:nvPr>
            <p:ph type="sldNum" sz="quarter" idx="12"/>
          </p:nvPr>
        </p:nvSpPr>
        <p:spPr/>
        <p:txBody>
          <a:bodyPr/>
          <a:lstStyle/>
          <a:p>
            <a:fld id="{E6EB4587-CFD4-46FD-ADC9-09FB8494394E}" type="slidenum">
              <a:rPr lang="en-US" smtClean="0"/>
              <a:pPr/>
              <a:t>42</a:t>
            </a:fld>
            <a:endParaRPr lang="en-US"/>
          </a:p>
        </p:txBody>
      </p:sp>
    </p:spTree>
    <p:extLst>
      <p:ext uri="{BB962C8B-B14F-4D97-AF65-F5344CB8AC3E}">
        <p14:creationId xmlns:p14="http://schemas.microsoft.com/office/powerpoint/2010/main" val="1199433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t>
            </a:r>
            <a:endParaRPr lang="en-US" dirty="0"/>
          </a:p>
        </p:txBody>
      </p:sp>
      <p:sp>
        <p:nvSpPr>
          <p:cNvPr id="3" name="Content Placeholder 2"/>
          <p:cNvSpPr>
            <a:spLocks noGrp="1"/>
          </p:cNvSpPr>
          <p:nvPr>
            <p:ph idx="1"/>
          </p:nvPr>
        </p:nvSpPr>
        <p:spPr>
          <a:xfrm>
            <a:off x="822960" y="381000"/>
            <a:ext cx="7520940" cy="4299477"/>
          </a:xfrm>
        </p:spPr>
        <p:txBody>
          <a:bodyPr>
            <a:normAutofit fontScale="62500" lnSpcReduction="20000"/>
          </a:bodyPr>
          <a:lstStyle/>
          <a:p>
            <a:pPr lvl="0" algn="ctr"/>
            <a:r>
              <a:rPr lang="en-US" sz="3200" dirty="0" smtClean="0"/>
              <a:t>Writer’s reminder:</a:t>
            </a:r>
          </a:p>
          <a:p>
            <a:pPr lvl="0"/>
            <a:r>
              <a:rPr lang="en-US" sz="3200" dirty="0" smtClean="0"/>
              <a:t>Are you always connecting your research and your own written work to your thesis?  Remember to stay focused.</a:t>
            </a:r>
          </a:p>
          <a:p>
            <a:pPr lvl="0"/>
            <a:endParaRPr lang="en-US" sz="3200" dirty="0" smtClean="0"/>
          </a:p>
          <a:p>
            <a:pPr algn="ctr"/>
            <a:r>
              <a:rPr lang="en-US" sz="4400" dirty="0" smtClean="0"/>
              <a:t>What else?????</a:t>
            </a:r>
          </a:p>
          <a:p>
            <a:pPr algn="ctr"/>
            <a:r>
              <a:rPr lang="en-US" sz="4400" dirty="0" smtClean="0"/>
              <a:t>What did I miss?????</a:t>
            </a:r>
          </a:p>
          <a:p>
            <a:pPr algn="ctr"/>
            <a:r>
              <a:rPr lang="en-US" sz="4400" dirty="0" smtClean="0"/>
              <a:t>QUESTIONS, COMMENTS, CONCERNS????</a:t>
            </a:r>
          </a:p>
          <a:p>
            <a:pPr algn="ctr"/>
            <a:r>
              <a:rPr lang="en-US" sz="4400" dirty="0" smtClean="0"/>
              <a:t>See your classroom teacher for specific questions regarding your research.  Also, use the writing lab to work on editing and revising your work.</a:t>
            </a:r>
            <a:endParaRPr lang="en-US" sz="4400" dirty="0"/>
          </a:p>
        </p:txBody>
      </p:sp>
      <p:sp>
        <p:nvSpPr>
          <p:cNvPr id="5" name="Slide Number Placeholder 4"/>
          <p:cNvSpPr>
            <a:spLocks noGrp="1"/>
          </p:cNvSpPr>
          <p:nvPr>
            <p:ph type="sldNum" sz="quarter" idx="12"/>
          </p:nvPr>
        </p:nvSpPr>
        <p:spPr/>
        <p:txBody>
          <a:bodyPr/>
          <a:lstStyle/>
          <a:p>
            <a:fld id="{E6EB4587-CFD4-46FD-ADC9-09FB8494394E}" type="slidenum">
              <a:rPr lang="en-US" smtClean="0"/>
              <a:pPr/>
              <a:t>43</a:t>
            </a:fld>
            <a:endParaRPr lang="en-US"/>
          </a:p>
        </p:txBody>
      </p:sp>
    </p:spTree>
    <p:extLst>
      <p:ext uri="{BB962C8B-B14F-4D97-AF65-F5344CB8AC3E}">
        <p14:creationId xmlns:p14="http://schemas.microsoft.com/office/powerpoint/2010/main" val="1231010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How do I include a quote?</a:t>
            </a:r>
            <a:endParaRPr lang="en-US" dirty="0"/>
          </a:p>
        </p:txBody>
      </p:sp>
      <p:sp>
        <p:nvSpPr>
          <p:cNvPr id="3" name="Content Placeholder 2"/>
          <p:cNvSpPr>
            <a:spLocks noGrp="1"/>
          </p:cNvSpPr>
          <p:nvPr>
            <p:ph idx="1"/>
          </p:nvPr>
        </p:nvSpPr>
        <p:spPr/>
        <p:txBody>
          <a:bodyPr>
            <a:normAutofit fontScale="92500" lnSpcReduction="10000"/>
          </a:bodyPr>
          <a:lstStyle/>
          <a:p>
            <a:r>
              <a:rPr lang="en-US" u="sng" dirty="0"/>
              <a:t>Incorporating Quotes in Your Paragraph</a:t>
            </a:r>
            <a:endParaRPr lang="en-US" dirty="0"/>
          </a:p>
          <a:p>
            <a:pPr lvl="0"/>
            <a:r>
              <a:rPr lang="en-US" dirty="0"/>
              <a:t>In the sentence before the quotation you are going to work with, identify the author of the passage and introduce the key ideas that you want the reader to notice (introduction).</a:t>
            </a:r>
          </a:p>
          <a:p>
            <a:pPr lvl="0"/>
            <a:r>
              <a:rPr lang="en-US" dirty="0"/>
              <a:t>In the sentence immediately after a direct quote, explain in your own words what you think the author means by that comment (summary and analysis).</a:t>
            </a:r>
          </a:p>
          <a:p>
            <a:pPr lvl="0"/>
            <a:r>
              <a:rPr lang="en-US" dirty="0"/>
              <a:t>Then explain in detail how the quote or paraphrase that you have worked on has affected your position.  Perhaps the passage raises a question about your own argument; perhaps it supports a point you’ve been trying to make.  Your job is to make it clear why that quotation is in your paper (argument). </a:t>
            </a:r>
          </a:p>
          <a:p>
            <a:r>
              <a:rPr lang="en-US" dirty="0"/>
              <a:t> </a:t>
            </a:r>
          </a:p>
          <a:p>
            <a:r>
              <a:rPr lang="en-US" dirty="0"/>
              <a:t>Your goal is to move the discussion forward by using quotation.  The act of quotation is where you show what you can do with what you read.  You want to show that you can do more than just agree or disagree with what you’ve read, but rather that you can use what you read to generate new thoughts and ideas of your own.</a:t>
            </a:r>
          </a:p>
          <a:p>
            <a:endParaRPr lang="en-US" dirty="0"/>
          </a:p>
        </p:txBody>
      </p:sp>
      <p:sp>
        <p:nvSpPr>
          <p:cNvPr id="6" name="Slide Number Placeholder 5"/>
          <p:cNvSpPr>
            <a:spLocks noGrp="1"/>
          </p:cNvSpPr>
          <p:nvPr>
            <p:ph type="sldNum" sz="quarter" idx="12"/>
          </p:nvPr>
        </p:nvSpPr>
        <p:spPr/>
        <p:txBody>
          <a:bodyPr/>
          <a:lstStyle/>
          <a:p>
            <a:fld id="{E6EB4587-CFD4-46FD-ADC9-09FB8494394E}" type="slidenum">
              <a:rPr lang="en-US" smtClean="0"/>
              <a:pPr/>
              <a:t>5</a:t>
            </a:fld>
            <a:endParaRPr lang="en-US"/>
          </a:p>
        </p:txBody>
      </p:sp>
    </p:spTree>
    <p:extLst>
      <p:ext uri="{BB962C8B-B14F-4D97-AF65-F5344CB8AC3E}">
        <p14:creationId xmlns:p14="http://schemas.microsoft.com/office/powerpoint/2010/main" val="315112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Can you give me an example or two? Sure!</a:t>
            </a:r>
            <a:endParaRPr lang="en-US" sz="2400" dirty="0"/>
          </a:p>
        </p:txBody>
      </p:sp>
      <p:sp>
        <p:nvSpPr>
          <p:cNvPr id="3" name="Content Placeholder 2"/>
          <p:cNvSpPr>
            <a:spLocks noGrp="1"/>
          </p:cNvSpPr>
          <p:nvPr>
            <p:ph idx="1"/>
          </p:nvPr>
        </p:nvSpPr>
        <p:spPr/>
        <p:txBody>
          <a:bodyPr>
            <a:normAutofit lnSpcReduction="10000"/>
          </a:bodyPr>
          <a:lstStyle/>
          <a:p>
            <a:r>
              <a:rPr lang="en-US" dirty="0" smtClean="0"/>
              <a:t>Anytime you directly use another writer’s words OR ideas to support your thesis, you are citing evidence, or quoting a source.  </a:t>
            </a:r>
          </a:p>
          <a:p>
            <a:r>
              <a:rPr lang="en-US" dirty="0" smtClean="0"/>
              <a:t>To avoid clutter in sentences, MLA recommends placing the parenthetical reference at the end of the sentence but before the final period.  Notice that there is no punctuation mark between the author’s name and the page citation.</a:t>
            </a:r>
          </a:p>
          <a:p>
            <a:r>
              <a:rPr lang="en-US" dirty="0" smtClean="0"/>
              <a:t>This use of text passages, lines, or words can be integrated into your essay in the following ways:</a:t>
            </a:r>
          </a:p>
          <a:p>
            <a:pPr marL="0" indent="0"/>
            <a:r>
              <a:rPr lang="en-US" dirty="0" smtClean="0"/>
              <a:t>          In the nineteenth century, the supposed golden age of American education, “college faculties acted as disciplinary tribunals, periodically reviewing violations of rules….” (</a:t>
            </a:r>
            <a:r>
              <a:rPr lang="en-US" dirty="0"/>
              <a:t>G</a:t>
            </a:r>
            <a:r>
              <a:rPr lang="en-US" dirty="0" smtClean="0"/>
              <a:t>raff 25).</a:t>
            </a:r>
          </a:p>
          <a:p>
            <a:pPr marL="0" indent="0"/>
            <a:r>
              <a:rPr lang="en-US" dirty="0"/>
              <a:t> </a:t>
            </a:r>
            <a:r>
              <a:rPr lang="en-US" dirty="0" smtClean="0"/>
              <a:t>         Graff suggests that even though college faculties in the nineteenth century, “acted as disciplinary tribunals, periodically reviewing violations of the rules” (25), the myth persists that they taught in the golden age of American education.</a:t>
            </a:r>
            <a:endParaRPr lang="en-US" dirty="0"/>
          </a:p>
        </p:txBody>
      </p:sp>
      <p:sp>
        <p:nvSpPr>
          <p:cNvPr id="5" name="Slide Number Placeholder 4"/>
          <p:cNvSpPr>
            <a:spLocks noGrp="1"/>
          </p:cNvSpPr>
          <p:nvPr>
            <p:ph type="sldNum" sz="quarter" idx="12"/>
          </p:nvPr>
        </p:nvSpPr>
        <p:spPr/>
        <p:txBody>
          <a:bodyPr/>
          <a:lstStyle/>
          <a:p>
            <a:fld id="{E6EB4587-CFD4-46FD-ADC9-09FB8494394E}" type="slidenum">
              <a:rPr lang="en-US" smtClean="0"/>
              <a:pPr/>
              <a:t>6</a:t>
            </a:fld>
            <a:endParaRPr lang="en-US"/>
          </a:p>
        </p:txBody>
      </p:sp>
    </p:spTree>
    <p:extLst>
      <p:ext uri="{BB962C8B-B14F-4D97-AF65-F5344CB8AC3E}">
        <p14:creationId xmlns:p14="http://schemas.microsoft.com/office/powerpoint/2010/main" val="1777657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Here’s a long quote format for you</a:t>
            </a:r>
            <a:endParaRPr lang="en-US" dirty="0"/>
          </a:p>
        </p:txBody>
      </p:sp>
      <p:sp>
        <p:nvSpPr>
          <p:cNvPr id="3" name="Content Placeholder 2"/>
          <p:cNvSpPr>
            <a:spLocks noGrp="1"/>
          </p:cNvSpPr>
          <p:nvPr>
            <p:ph idx="1"/>
          </p:nvPr>
        </p:nvSpPr>
        <p:spPr/>
        <p:txBody>
          <a:bodyPr/>
          <a:lstStyle/>
          <a:p>
            <a:r>
              <a:rPr lang="en-US" dirty="0" smtClean="0"/>
              <a:t>               Gerald Graff’s description of the college in the nineteenth century corrects the popular myth about the golden age of American education:</a:t>
            </a:r>
          </a:p>
          <a:p>
            <a:r>
              <a:rPr lang="en-US" dirty="0"/>
              <a:t>	</a:t>
            </a:r>
            <a:r>
              <a:rPr lang="en-US" dirty="0" smtClean="0"/>
              <a:t>	     College faculties acted as disciplinary tribunals, periodically reviewing 		     violations of rules such as those requiring students to attend chapel 	   	     services early every morning, to remain in their rooms for hours every 	  	     day, and to avoid the snares of town.  Nor were these restrictions 	  	     relaxed for the many students in their late twenties or older, who lived 	</a:t>
            </a:r>
            <a:r>
              <a:rPr lang="en-US" dirty="0"/>
              <a:t> </a:t>
            </a:r>
            <a:r>
              <a:rPr lang="en-US" dirty="0" smtClean="0"/>
              <a:t> 	     alongside freshman as young as fourteen.  The classes themselves, 	   	     conducted by the system off daily recitations were said to have “the 	 	     fearsome atmosphere of a police station.” (25)</a:t>
            </a:r>
          </a:p>
          <a:p>
            <a:endParaRPr lang="en-US" dirty="0"/>
          </a:p>
          <a:p>
            <a:r>
              <a:rPr lang="en-US" dirty="0" smtClean="0"/>
              <a:t>NOTE: this example contains a quote within a quote.  Also note, this format is for quotes that are 4 lines or longer.</a:t>
            </a:r>
            <a:endParaRPr lang="en-US" dirty="0"/>
          </a:p>
        </p:txBody>
      </p:sp>
      <p:sp>
        <p:nvSpPr>
          <p:cNvPr id="5" name="Slide Number Placeholder 4"/>
          <p:cNvSpPr>
            <a:spLocks noGrp="1"/>
          </p:cNvSpPr>
          <p:nvPr>
            <p:ph type="sldNum" sz="quarter" idx="12"/>
          </p:nvPr>
        </p:nvSpPr>
        <p:spPr/>
        <p:txBody>
          <a:bodyPr/>
          <a:lstStyle/>
          <a:p>
            <a:fld id="{E6EB4587-CFD4-46FD-ADC9-09FB8494394E}" type="slidenum">
              <a:rPr lang="en-US" smtClean="0"/>
              <a:pPr/>
              <a:t>7</a:t>
            </a:fld>
            <a:endParaRPr lang="en-US"/>
          </a:p>
        </p:txBody>
      </p:sp>
    </p:spTree>
    <p:extLst>
      <p:ext uri="{BB962C8B-B14F-4D97-AF65-F5344CB8AC3E}">
        <p14:creationId xmlns:p14="http://schemas.microsoft.com/office/powerpoint/2010/main" val="638722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How do I know when to use commas, colons, and capitalization?  Here are examples.</a:t>
            </a:r>
            <a:endParaRPr lang="en-US" sz="2400" dirty="0"/>
          </a:p>
        </p:txBody>
      </p:sp>
      <p:sp>
        <p:nvSpPr>
          <p:cNvPr id="3" name="Content Placeholder 2"/>
          <p:cNvSpPr>
            <a:spLocks noGrp="1"/>
          </p:cNvSpPr>
          <p:nvPr>
            <p:ph idx="1"/>
          </p:nvPr>
        </p:nvSpPr>
        <p:spPr/>
        <p:txBody>
          <a:bodyPr/>
          <a:lstStyle/>
          <a:p>
            <a:r>
              <a:rPr lang="en-US" dirty="0" smtClean="0"/>
              <a:t>Poe writes, “He was convinced that the house and its surroundings were alive” (16).</a:t>
            </a:r>
          </a:p>
          <a:p>
            <a:r>
              <a:rPr lang="en-US" sz="1200" b="0" dirty="0" smtClean="0"/>
              <a:t>Note that authors </a:t>
            </a:r>
            <a:r>
              <a:rPr lang="en-US" sz="1200" dirty="0" smtClean="0"/>
              <a:t>write</a:t>
            </a:r>
            <a:r>
              <a:rPr lang="en-US" sz="1200" b="0" dirty="0" smtClean="0"/>
              <a:t> or </a:t>
            </a:r>
            <a:r>
              <a:rPr lang="en-US" sz="1200" dirty="0" smtClean="0"/>
              <a:t>state</a:t>
            </a:r>
            <a:r>
              <a:rPr lang="en-US" sz="1200" b="0" dirty="0" smtClean="0"/>
              <a:t> instead of </a:t>
            </a:r>
            <a:r>
              <a:rPr lang="en-US" sz="1200" dirty="0" smtClean="0"/>
              <a:t>say</a:t>
            </a:r>
            <a:r>
              <a:rPr lang="en-US" sz="1200" b="0" dirty="0" smtClean="0"/>
              <a:t>.</a:t>
            </a:r>
          </a:p>
          <a:p>
            <a:r>
              <a:rPr lang="en-US" dirty="0" smtClean="0"/>
              <a:t>Poe states that “he suffered a nervous affliction” (18).</a:t>
            </a:r>
          </a:p>
          <a:p>
            <a:r>
              <a:rPr lang="en-US" sz="1200" b="0" dirty="0" smtClean="0"/>
              <a:t>With a lowercase “h,” this sentence is still grammatically correct.</a:t>
            </a:r>
          </a:p>
          <a:p>
            <a:r>
              <a:rPr lang="en-US" dirty="0" smtClean="0"/>
              <a:t>Poe states that: “It was brought upon by an constitutional family evil” (22).</a:t>
            </a:r>
          </a:p>
          <a:p>
            <a:r>
              <a:rPr lang="en-US" sz="1200" b="0" dirty="0" smtClean="0"/>
              <a:t>Using the full colon (:) rectifies the grammatical error of having a capital letter in the middle of the sentence.</a:t>
            </a:r>
          </a:p>
          <a:p>
            <a:r>
              <a:rPr lang="en-US" dirty="0" smtClean="0"/>
              <a:t>Poe states that “[</a:t>
            </a:r>
            <a:r>
              <a:rPr lang="en-US" dirty="0" err="1" smtClean="0"/>
              <a:t>sh</a:t>
            </a:r>
            <a:r>
              <a:rPr lang="en-US" dirty="0" smtClean="0"/>
              <a:t>]e suffered from a nervous affliction as well” (18).</a:t>
            </a:r>
          </a:p>
          <a:p>
            <a:r>
              <a:rPr lang="en-US" sz="1200" b="0" dirty="0" smtClean="0"/>
              <a:t>Using the brackets indicates that the writer changed the text for grammatical purposes.</a:t>
            </a:r>
          </a:p>
          <a:p>
            <a:r>
              <a:rPr lang="en-US" sz="1200" b="0" dirty="0" smtClean="0"/>
              <a:t>Note: when quoting dialogue naming a specified speaker, use 3 quotation marks.  With no speaker mentioned, use 2.  See examples below:</a:t>
            </a:r>
          </a:p>
          <a:p>
            <a:r>
              <a:rPr lang="en-US" sz="1200" b="0" dirty="0" smtClean="0"/>
              <a:t>Aware of his condition, Usher replies, “ ‘I must perish in this deplorable filly’ ” (Poe 18).</a:t>
            </a:r>
          </a:p>
          <a:p>
            <a:r>
              <a:rPr lang="en-US" sz="1200" b="0" dirty="0" smtClean="0"/>
              <a:t>This disease “would leave him the last of the ancient race of Ushers” (Poe 18).</a:t>
            </a:r>
            <a:endParaRPr lang="en-US" sz="1200" b="0" dirty="0"/>
          </a:p>
        </p:txBody>
      </p:sp>
      <p:sp>
        <p:nvSpPr>
          <p:cNvPr id="5" name="Slide Number Placeholder 4"/>
          <p:cNvSpPr>
            <a:spLocks noGrp="1"/>
          </p:cNvSpPr>
          <p:nvPr>
            <p:ph type="sldNum" sz="quarter" idx="12"/>
          </p:nvPr>
        </p:nvSpPr>
        <p:spPr/>
        <p:txBody>
          <a:bodyPr/>
          <a:lstStyle/>
          <a:p>
            <a:fld id="{E6EB4587-CFD4-46FD-ADC9-09FB8494394E}" type="slidenum">
              <a:rPr lang="en-US" smtClean="0"/>
              <a:pPr/>
              <a:t>8</a:t>
            </a:fld>
            <a:endParaRPr lang="en-US"/>
          </a:p>
        </p:txBody>
      </p:sp>
    </p:spTree>
    <p:extLst>
      <p:ext uri="{BB962C8B-B14F-4D97-AF65-F5344CB8AC3E}">
        <p14:creationId xmlns:p14="http://schemas.microsoft.com/office/powerpoint/2010/main" val="2471426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O.K. So, How do I quote Poetry? </a:t>
            </a:r>
            <a:br>
              <a:rPr lang="en-US" dirty="0" smtClean="0"/>
            </a:br>
            <a:r>
              <a:rPr lang="en-US" sz="1800" dirty="0" smtClean="0"/>
              <a:t>Quoting Poetry: 3-4 lines</a:t>
            </a:r>
            <a:endParaRPr lang="en-US" sz="1800" dirty="0"/>
          </a:p>
        </p:txBody>
      </p:sp>
      <p:sp>
        <p:nvSpPr>
          <p:cNvPr id="3" name="Content Placeholder 2"/>
          <p:cNvSpPr>
            <a:spLocks noGrp="1"/>
          </p:cNvSpPr>
          <p:nvPr>
            <p:ph idx="1"/>
          </p:nvPr>
        </p:nvSpPr>
        <p:spPr/>
        <p:txBody>
          <a:bodyPr/>
          <a:lstStyle/>
          <a:p>
            <a:r>
              <a:rPr lang="en-US" dirty="0" smtClean="0"/>
              <a:t>Incorporating citations from lines of poetry examples:</a:t>
            </a:r>
          </a:p>
          <a:p>
            <a:r>
              <a:rPr lang="en-US" dirty="0" smtClean="0"/>
              <a:t>            The first stanza of Edgar Allan Poe’s “The Raven” provides the starting point for the emotional irregularity that characterizes the speaker’s condition through the poem.  The speaker pointedly shares that “[o]</a:t>
            </a:r>
            <a:r>
              <a:rPr lang="en-US" dirty="0" err="1" smtClean="0"/>
              <a:t>nce</a:t>
            </a:r>
            <a:r>
              <a:rPr lang="en-US" dirty="0" smtClean="0"/>
              <a:t> upon a midnight dreary, while I pondered, weak and weary,  / Over many a quaint and curious volume of forgotten lore -- / While I nodded, nearly napping, suddenly there came a tapping…” (</a:t>
            </a:r>
            <a:r>
              <a:rPr lang="en-US" dirty="0" err="1" smtClean="0"/>
              <a:t>lns</a:t>
            </a:r>
            <a:r>
              <a:rPr lang="en-US" dirty="0" smtClean="0"/>
              <a:t>. 1-3). Physically exhausted, Poe’s speaker then goes on to…</a:t>
            </a:r>
          </a:p>
          <a:p>
            <a:r>
              <a:rPr lang="en-US" dirty="0" smtClean="0"/>
              <a:t>Separate lines of poetry with a slash (/) for up to 3-4 lines, depending on the length of the lines.</a:t>
            </a:r>
          </a:p>
          <a:p>
            <a:r>
              <a:rPr lang="en-US" dirty="0" smtClean="0"/>
              <a:t>Use brackets [] when text is altered from its original form in order to flow naturally in the new sentence in which it is integrated.</a:t>
            </a:r>
          </a:p>
          <a:p>
            <a:r>
              <a:rPr lang="en-US" dirty="0" smtClean="0"/>
              <a:t>Refer to specific lines of poetry using the abbreviations “</a:t>
            </a:r>
            <a:r>
              <a:rPr lang="en-US" dirty="0" err="1" smtClean="0"/>
              <a:t>lns</a:t>
            </a:r>
            <a:r>
              <a:rPr lang="en-US" dirty="0" smtClean="0"/>
              <a:t>.”</a:t>
            </a:r>
          </a:p>
        </p:txBody>
      </p:sp>
      <p:sp>
        <p:nvSpPr>
          <p:cNvPr id="5" name="Slide Number Placeholder 4"/>
          <p:cNvSpPr>
            <a:spLocks noGrp="1"/>
          </p:cNvSpPr>
          <p:nvPr>
            <p:ph type="sldNum" sz="quarter" idx="12"/>
          </p:nvPr>
        </p:nvSpPr>
        <p:spPr/>
        <p:txBody>
          <a:bodyPr/>
          <a:lstStyle/>
          <a:p>
            <a:fld id="{E6EB4587-CFD4-46FD-ADC9-09FB8494394E}" type="slidenum">
              <a:rPr lang="en-US" smtClean="0"/>
              <a:pPr/>
              <a:t>9</a:t>
            </a:fld>
            <a:endParaRPr lang="en-US"/>
          </a:p>
        </p:txBody>
      </p:sp>
    </p:spTree>
    <p:extLst>
      <p:ext uri="{BB962C8B-B14F-4D97-AF65-F5344CB8AC3E}">
        <p14:creationId xmlns:p14="http://schemas.microsoft.com/office/powerpoint/2010/main" val="316872039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525</TotalTime>
  <Words>3662</Words>
  <Application>Microsoft Office PowerPoint</Application>
  <PresentationFormat>On-screen Show (4:3)</PresentationFormat>
  <Paragraphs>384</Paragraphs>
  <Slides>43</Slides>
  <Notes>1</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Angles</vt:lpstr>
      <vt:lpstr>Research Paper Guidelines!</vt:lpstr>
      <vt:lpstr>What Are the Basic requirements? </vt:lpstr>
      <vt:lpstr>Do I need a cover page?  What does the header look like?</vt:lpstr>
      <vt:lpstr>In text Citations – I’m Scared!  How do I do these? </vt:lpstr>
      <vt:lpstr>Now, How do I include a quote?</vt:lpstr>
      <vt:lpstr>Can you give me an example or two? Sure!</vt:lpstr>
      <vt:lpstr>Here’s a long quote format for you</vt:lpstr>
      <vt:lpstr>How do I know when to use commas, colons, and capitalization?  Here are examples.</vt:lpstr>
      <vt:lpstr>O.K. So, How do I quote Poetry?  Quoting Poetry: 3-4 lines</vt:lpstr>
      <vt:lpstr>Can I get some more examples? Quoting poetry – more than 4 lines</vt:lpstr>
      <vt:lpstr>How do I make sure my quote fits into my paper smoothly?  Here are a few helpful sentence starters.</vt:lpstr>
      <vt:lpstr>How do I Create a works cited page? </vt:lpstr>
      <vt:lpstr>Using noodletools</vt:lpstr>
      <vt:lpstr>Using noodletools (cont’d.)</vt:lpstr>
      <vt:lpstr>List sharing on noodletools</vt:lpstr>
      <vt:lpstr>Where do I find the info to put in noodletools?  Here’s a  book source:</vt:lpstr>
      <vt:lpstr>What to look for when citing sources - table of contents</vt:lpstr>
      <vt:lpstr>What to look for when citing websites </vt:lpstr>
      <vt:lpstr>This is what A Works Cited looks like</vt:lpstr>
      <vt:lpstr>Key Points for your works cited</vt:lpstr>
      <vt:lpstr>Where should I look for research?</vt:lpstr>
      <vt:lpstr>Here are a few More places to find research</vt:lpstr>
      <vt:lpstr>How do I Avoid plagiarizing?</vt:lpstr>
      <vt:lpstr>Avoiding plagiarism (ConT’D.)</vt:lpstr>
      <vt:lpstr>Avoiding plagiarism (cont’d.) </vt:lpstr>
      <vt:lpstr>Time to Write:  Anatomy of a Paragraph</vt:lpstr>
      <vt:lpstr>The DESCriptive Paragraph – concentrates on conveying a single, effective picture to the reader.</vt:lpstr>
      <vt:lpstr>The Narrative Paragraph – involves realistic characters and situations brought to life with specific details</vt:lpstr>
      <vt:lpstr>The expository Paragraph -- provides a clear explanation that readers will find interesting and informative</vt:lpstr>
      <vt:lpstr>The Persuasive Paragraph – uses strong, relevant evidence to support its claims. </vt:lpstr>
      <vt:lpstr>A Social Studies Sample</vt:lpstr>
      <vt:lpstr>A Science Example</vt:lpstr>
      <vt:lpstr>Structuring Your paper</vt:lpstr>
      <vt:lpstr>A closer look at Intro paragraphs</vt:lpstr>
      <vt:lpstr>Thesis statements</vt:lpstr>
      <vt:lpstr>What is the difference between a weak thesis and a strong one?  Here’s a bit on Thesis Development:</vt:lpstr>
      <vt:lpstr>Here’s an English Example</vt:lpstr>
      <vt:lpstr>How do I make sure my paper sounds like I wrote it?   Diction and Tone Matter!</vt:lpstr>
      <vt:lpstr>Diction and Language</vt:lpstr>
      <vt:lpstr>PowerPoint Presentation</vt:lpstr>
      <vt:lpstr>PowerPoint Presentation</vt:lpstr>
      <vt:lpstr>PowerPoint Presentation</vt:lpstr>
      <vt:lpstr> </vt:lpstr>
    </vt:vector>
  </TitlesOfParts>
  <Company>boe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Paper Guidelines!</dc:title>
  <dc:creator>MHOUGHTA</dc:creator>
  <cp:lastModifiedBy>Laurie</cp:lastModifiedBy>
  <cp:revision>88</cp:revision>
  <dcterms:created xsi:type="dcterms:W3CDTF">2013-02-27T16:58:35Z</dcterms:created>
  <dcterms:modified xsi:type="dcterms:W3CDTF">2013-11-11T19:29:36Z</dcterms:modified>
</cp:coreProperties>
</file>